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4" r:id="rId8"/>
    <p:sldId id="263" r:id="rId9"/>
    <p:sldId id="265" r:id="rId10"/>
    <p:sldId id="266" r:id="rId11"/>
    <p:sldId id="267" r:id="rId12"/>
    <p:sldId id="268" r:id="rId13"/>
    <p:sldId id="269" r:id="rId14"/>
    <p:sldId id="270" r:id="rId15"/>
    <p:sldId id="271" r:id="rId16"/>
    <p:sldId id="273" r:id="rId17"/>
    <p:sldId id="272" r:id="rId18"/>
    <p:sldId id="274" r:id="rId19"/>
    <p:sldId id="276" r:id="rId20"/>
    <p:sldId id="277" r:id="rId21"/>
    <p:sldId id="278" r:id="rId22"/>
    <p:sldId id="275" r:id="rId23"/>
    <p:sldId id="279" r:id="rId24"/>
    <p:sldId id="280" r:id="rId25"/>
    <p:sldId id="281" r:id="rId26"/>
    <p:sldId id="287" r:id="rId27"/>
    <p:sldId id="283" r:id="rId28"/>
    <p:sldId id="288" r:id="rId29"/>
    <p:sldId id="285" r:id="rId30"/>
    <p:sldId id="286" r:id="rId31"/>
    <p:sldId id="289" r:id="rId32"/>
    <p:sldId id="290" r:id="rId33"/>
    <p:sldId id="291" r:id="rId34"/>
    <p:sldId id="262"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G3zYy4sZ7S8C2lFSEKtYxA==" hashData="Tu0t3iKg/D0J1jnJ4Voy2HCVuG0="/>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56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2973F6F-F58C-4E60-A109-1765C69A573A}" type="datetimeFigureOut">
              <a:rPr lang="tr-TR" smtClean="0"/>
              <a:t>10.3.2013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380741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2973F6F-F58C-4E60-A109-1765C69A573A}" type="datetimeFigureOut">
              <a:rPr lang="tr-TR" smtClean="0"/>
              <a:t>10.3.2013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7259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2973F6F-F58C-4E60-A109-1765C69A573A}" type="datetimeFigureOut">
              <a:rPr lang="tr-TR" smtClean="0"/>
              <a:t>10.3.2013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4291713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2973F6F-F58C-4E60-A109-1765C69A573A}" type="datetimeFigureOut">
              <a:rPr lang="tr-TR" smtClean="0"/>
              <a:t>10.3.2013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256871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B2973F6F-F58C-4E60-A109-1765C69A573A}" type="datetimeFigureOut">
              <a:rPr lang="tr-TR" smtClean="0"/>
              <a:t>10.3.2013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3873114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2973F6F-F58C-4E60-A109-1765C69A573A}" type="datetimeFigureOut">
              <a:rPr lang="tr-TR" smtClean="0"/>
              <a:t>10.3.2013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2689109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2973F6F-F58C-4E60-A109-1765C69A573A}" type="datetimeFigureOut">
              <a:rPr lang="tr-TR" smtClean="0"/>
              <a:t>10.3.2013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179161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2973F6F-F58C-4E60-A109-1765C69A573A}" type="datetimeFigureOut">
              <a:rPr lang="tr-TR" smtClean="0"/>
              <a:t>10.3.2013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1334866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2973F6F-F58C-4E60-A109-1765C69A573A}" type="datetimeFigureOut">
              <a:rPr lang="tr-TR" smtClean="0"/>
              <a:t>10.3.2013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1379408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2973F6F-F58C-4E60-A109-1765C69A573A}" type="datetimeFigureOut">
              <a:rPr lang="tr-TR" smtClean="0"/>
              <a:t>10.3.2013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2302360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2973F6F-F58C-4E60-A109-1765C69A573A}" type="datetimeFigureOut">
              <a:rPr lang="tr-TR" smtClean="0"/>
              <a:t>10.3.2013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B88C58B-258E-417D-A600-694D8FAED572}" type="slidenum">
              <a:rPr lang="tr-TR" smtClean="0"/>
              <a:t>‹#›</a:t>
            </a:fld>
            <a:endParaRPr lang="tr-TR"/>
          </a:p>
        </p:txBody>
      </p:sp>
    </p:spTree>
    <p:extLst>
      <p:ext uri="{BB962C8B-B14F-4D97-AF65-F5344CB8AC3E}">
        <p14:creationId xmlns:p14="http://schemas.microsoft.com/office/powerpoint/2010/main" val="1295441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973F6F-F58C-4E60-A109-1765C69A573A}" type="datetimeFigureOut">
              <a:rPr lang="tr-TR" smtClean="0"/>
              <a:t>10.3.2013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88C58B-258E-417D-A600-694D8FAED572}" type="slidenum">
              <a:rPr lang="tr-TR" smtClean="0"/>
              <a:t>‹#›</a:t>
            </a:fld>
            <a:endParaRPr lang="tr-TR"/>
          </a:p>
        </p:txBody>
      </p:sp>
    </p:spTree>
    <p:extLst>
      <p:ext uri="{BB962C8B-B14F-4D97-AF65-F5344CB8AC3E}">
        <p14:creationId xmlns:p14="http://schemas.microsoft.com/office/powerpoint/2010/main" val="224615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a:off x="97971" y="4869160"/>
            <a:ext cx="8915400" cy="1828800"/>
          </a:xfrm>
          <a:prstGeom prst="wedgeRectCallout">
            <a:avLst>
              <a:gd name="adj1" fmla="val 1250"/>
              <a:gd name="adj2" fmla="val 35352"/>
            </a:avLst>
          </a:prstGeom>
          <a:solidFill>
            <a:schemeClr val="accent6">
              <a:lumMod val="20000"/>
              <a:lumOff val="80000"/>
            </a:schemeClr>
          </a:solidFill>
          <a:ln w="9525">
            <a:solidFill>
              <a:srgbClr val="FF0000"/>
            </a:solidFill>
            <a:miter lim="800000"/>
            <a:headEnd/>
            <a:tailEnd/>
          </a:ln>
          <a:effectLst/>
        </p:spPr>
        <p:txBody>
          <a:bodyPr/>
          <a:lstStyle/>
          <a:p>
            <a:r>
              <a:rPr lang="tr-TR" sz="3600" b="1" dirty="0">
                <a:solidFill>
                  <a:srgbClr val="FF0000"/>
                </a:solidFill>
              </a:rPr>
              <a:t>ÖMER ASKERDEN</a:t>
            </a:r>
          </a:p>
          <a:p>
            <a:r>
              <a:rPr lang="tr-TR" sz="2800" b="1" dirty="0" smtClean="0">
                <a:solidFill>
                  <a:srgbClr val="FF0000"/>
                </a:solidFill>
              </a:rPr>
              <a:t>PİRİ MEHMET PAŞA ORTAOKULU</a:t>
            </a:r>
            <a:endParaRPr lang="tr-TR" sz="2800" b="1" dirty="0">
              <a:solidFill>
                <a:srgbClr val="FF0000"/>
              </a:solidFill>
            </a:endParaRPr>
          </a:p>
          <a:p>
            <a:r>
              <a:rPr lang="tr-TR" sz="2800" b="1" dirty="0">
                <a:solidFill>
                  <a:srgbClr val="FF0000"/>
                </a:solidFill>
              </a:rPr>
              <a:t>UZMAN </a:t>
            </a:r>
            <a:r>
              <a:rPr lang="tr-TR" sz="2800" b="1" dirty="0" smtClean="0">
                <a:solidFill>
                  <a:srgbClr val="FF0000"/>
                </a:solidFill>
              </a:rPr>
              <a:t>İLKÖĞRETİM MATEMATİK </a:t>
            </a:r>
            <a:r>
              <a:rPr lang="tr-TR" sz="2800" b="1" dirty="0">
                <a:solidFill>
                  <a:srgbClr val="FF0000"/>
                </a:solidFill>
              </a:rPr>
              <a:t>ÖĞRETMENİ </a:t>
            </a:r>
          </a:p>
          <a:p>
            <a:pPr algn="r"/>
            <a:r>
              <a:rPr lang="tr-TR" sz="2400" b="1" dirty="0" smtClean="0"/>
              <a:t>omeraskerden@hotmail.com.tr</a:t>
            </a:r>
            <a:endParaRPr lang="tr-TR" sz="2400" b="1" dirty="0"/>
          </a:p>
        </p:txBody>
      </p:sp>
      <p:sp>
        <p:nvSpPr>
          <p:cNvPr id="5" name="AutoShape 4"/>
          <p:cNvSpPr>
            <a:spLocks noChangeArrowheads="1"/>
          </p:cNvSpPr>
          <p:nvPr/>
        </p:nvSpPr>
        <p:spPr bwMode="auto">
          <a:xfrm>
            <a:off x="97971" y="228600"/>
            <a:ext cx="8915400" cy="2048272"/>
          </a:xfrm>
          <a:prstGeom prst="wedgeRectCallout">
            <a:avLst>
              <a:gd name="adj1" fmla="val -12736"/>
              <a:gd name="adj2" fmla="val 21875"/>
            </a:avLst>
          </a:prstGeom>
          <a:solidFill>
            <a:schemeClr val="accent6">
              <a:lumMod val="20000"/>
              <a:lumOff val="80000"/>
            </a:schemeClr>
          </a:solidFill>
          <a:ln w="9525">
            <a:solidFill>
              <a:srgbClr val="C00000"/>
            </a:solidFill>
            <a:miter lim="800000"/>
            <a:headEnd/>
            <a:tailEnd/>
          </a:ln>
          <a:effectLst/>
        </p:spPr>
        <p:txBody>
          <a:bodyPr/>
          <a:lstStyle/>
          <a:p>
            <a:pPr algn="ctr"/>
            <a:r>
              <a:rPr lang="tr-TR" sz="6000" b="1" dirty="0">
                <a:solidFill>
                  <a:srgbClr val="FF0000"/>
                </a:solidFill>
              </a:rPr>
              <a:t>DÖNÜŞÜM GEOMETERİSİ</a:t>
            </a:r>
          </a:p>
          <a:p>
            <a:pPr algn="ctr"/>
            <a:r>
              <a:rPr lang="tr-TR" sz="6000" b="1" dirty="0" smtClean="0">
                <a:solidFill>
                  <a:srgbClr val="FF0000"/>
                </a:solidFill>
              </a:rPr>
              <a:t>2-</a:t>
            </a:r>
            <a:r>
              <a:rPr lang="tr-TR" sz="6000" b="1" dirty="0" smtClean="0">
                <a:solidFill>
                  <a:srgbClr val="FF0000"/>
                </a:solidFill>
              </a:rPr>
              <a:t>) YANSIMA </a:t>
            </a:r>
            <a:r>
              <a:rPr lang="tr-TR" sz="6000" b="1" dirty="0">
                <a:solidFill>
                  <a:srgbClr val="FF0000"/>
                </a:solidFill>
              </a:rPr>
              <a:t>(SİMETRİ)</a:t>
            </a:r>
          </a:p>
          <a:p>
            <a:pPr algn="ctr"/>
            <a:endParaRPr lang="tr-TR" sz="6000" b="1" dirty="0">
              <a:solidFill>
                <a:srgbClr val="FF0000"/>
              </a:solidFill>
            </a:endParaRPr>
          </a:p>
          <a:p>
            <a:pPr algn="ctr"/>
            <a:endParaRPr lang="tr-TR" sz="6000" b="1" dirty="0" smtClean="0">
              <a:solidFill>
                <a:srgbClr val="FF0000"/>
              </a:solidFill>
            </a:endParaRPr>
          </a:p>
        </p:txBody>
      </p:sp>
    </p:spTree>
    <p:extLst>
      <p:ext uri="{BB962C8B-B14F-4D97-AF65-F5344CB8AC3E}">
        <p14:creationId xmlns:p14="http://schemas.microsoft.com/office/powerpoint/2010/main" val="219417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4908"/>
            <a:ext cx="8670266" cy="1831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611560" y="1412776"/>
            <a:ext cx="1790707"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24" y="3284984"/>
            <a:ext cx="8467725"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ikdörtgen 6"/>
          <p:cNvSpPr/>
          <p:nvPr/>
        </p:nvSpPr>
        <p:spPr>
          <a:xfrm>
            <a:off x="4606969" y="4569591"/>
            <a:ext cx="2095720" cy="14265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974988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967A854-B5B9-4465-A7CC-BBD35D04CCFD}" type="slidenum">
              <a:rPr lang="tr-TR" smtClean="0"/>
              <a:pPr eaLnBrk="1" hangingPunct="1"/>
              <a:t>11</a:t>
            </a:fld>
            <a:endParaRPr lang="tr-TR" smtClean="0"/>
          </a:p>
        </p:txBody>
      </p:sp>
      <p:sp>
        <p:nvSpPr>
          <p:cNvPr id="33798" name="AutoShape 6"/>
          <p:cNvSpPr>
            <a:spLocks noChangeArrowheads="1"/>
          </p:cNvSpPr>
          <p:nvPr/>
        </p:nvSpPr>
        <p:spPr bwMode="auto">
          <a:xfrm>
            <a:off x="107504" y="100529"/>
            <a:ext cx="8928992" cy="645368"/>
          </a:xfrm>
          <a:prstGeom prst="wedgeRectCallout">
            <a:avLst>
              <a:gd name="adj1" fmla="val -26769"/>
              <a:gd name="adj2" fmla="val 38889"/>
            </a:avLst>
          </a:prstGeom>
          <a:solidFill>
            <a:schemeClr val="accent5">
              <a:lumMod val="40000"/>
              <a:lumOff val="60000"/>
            </a:schemeClr>
          </a:solidFill>
          <a:ln w="9525">
            <a:solidFill>
              <a:schemeClr val="tx1"/>
            </a:solidFill>
            <a:miter lim="800000"/>
            <a:headEnd/>
            <a:tailEnd/>
          </a:ln>
        </p:spPr>
        <p:txBody>
          <a:bodyPr/>
          <a:lstStyle/>
          <a:p>
            <a:pPr>
              <a:defRPr/>
            </a:pPr>
            <a:r>
              <a:rPr lang="tr-TR" b="1">
                <a:solidFill>
                  <a:srgbClr val="FF0000"/>
                </a:solidFill>
                <a:latin typeface="Arial" charset="0"/>
                <a:cs typeface="Arial" charset="0"/>
              </a:rPr>
              <a:t>ÖRNEK-4)  </a:t>
            </a:r>
            <a:r>
              <a:rPr lang="tr-TR" b="1">
                <a:latin typeface="Arial" charset="0"/>
                <a:cs typeface="Arial" charset="0"/>
              </a:rPr>
              <a:t>Aşağıdaki koordinat düzleminde verilen ABC üçgeninin X eksenine göre yansıması aşağıdakilerden hangisi olur?</a:t>
            </a:r>
            <a:endParaRPr lang="tr-TR" b="1">
              <a:solidFill>
                <a:srgbClr val="FF0000"/>
              </a:solidFill>
              <a:latin typeface="Arial" charset="0"/>
              <a:cs typeface="Arial" charset="0"/>
            </a:endParaRPr>
          </a:p>
        </p:txBody>
      </p:sp>
      <p:pic>
        <p:nvPicPr>
          <p:cNvPr id="337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762000"/>
            <a:ext cx="59436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AutoShape 8"/>
          <p:cNvSpPr>
            <a:spLocks noChangeArrowheads="1"/>
          </p:cNvSpPr>
          <p:nvPr/>
        </p:nvSpPr>
        <p:spPr bwMode="auto">
          <a:xfrm>
            <a:off x="1219200" y="1600200"/>
            <a:ext cx="685800" cy="533400"/>
          </a:xfrm>
          <a:prstGeom prst="wedgeRectCallout">
            <a:avLst>
              <a:gd name="adj1" fmla="val 85185"/>
              <a:gd name="adj2" fmla="val -3870"/>
            </a:avLst>
          </a:prstGeom>
          <a:solidFill>
            <a:schemeClr val="accent5">
              <a:lumMod val="20000"/>
              <a:lumOff val="80000"/>
            </a:schemeClr>
          </a:solidFill>
          <a:ln w="9525">
            <a:solidFill>
              <a:schemeClr val="tx1"/>
            </a:solidFill>
            <a:miter lim="800000"/>
            <a:headEnd/>
            <a:tailEnd/>
          </a:ln>
          <a:effectLst/>
        </p:spPr>
        <p:txBody>
          <a:bodyPr/>
          <a:lstStyle/>
          <a:p>
            <a:pPr algn="ctr"/>
            <a:r>
              <a:rPr lang="tr-TR" sz="3200" b="1"/>
              <a:t>A</a:t>
            </a:r>
          </a:p>
        </p:txBody>
      </p:sp>
      <p:sp>
        <p:nvSpPr>
          <p:cNvPr id="33801" name="AutoShape 9"/>
          <p:cNvSpPr>
            <a:spLocks noChangeArrowheads="1"/>
          </p:cNvSpPr>
          <p:nvPr/>
        </p:nvSpPr>
        <p:spPr bwMode="auto">
          <a:xfrm>
            <a:off x="7620000" y="1600200"/>
            <a:ext cx="685800" cy="533400"/>
          </a:xfrm>
          <a:prstGeom prst="wedgeRectCallout">
            <a:avLst>
              <a:gd name="adj1" fmla="val -70370"/>
              <a:gd name="adj2" fmla="val -19046"/>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B</a:t>
            </a:r>
          </a:p>
        </p:txBody>
      </p:sp>
      <p:sp>
        <p:nvSpPr>
          <p:cNvPr id="33802" name="AutoShape 10"/>
          <p:cNvSpPr>
            <a:spLocks noChangeArrowheads="1"/>
          </p:cNvSpPr>
          <p:nvPr/>
        </p:nvSpPr>
        <p:spPr bwMode="auto">
          <a:xfrm>
            <a:off x="1143000" y="5181600"/>
            <a:ext cx="685800" cy="533400"/>
          </a:xfrm>
          <a:prstGeom prst="wedgeRectCallout">
            <a:avLst>
              <a:gd name="adj1" fmla="val 85648"/>
              <a:gd name="adj2" fmla="val -29167"/>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C</a:t>
            </a:r>
          </a:p>
        </p:txBody>
      </p:sp>
      <p:sp>
        <p:nvSpPr>
          <p:cNvPr id="33803" name="AutoShape 11"/>
          <p:cNvSpPr>
            <a:spLocks noChangeArrowheads="1"/>
          </p:cNvSpPr>
          <p:nvPr/>
        </p:nvSpPr>
        <p:spPr bwMode="auto">
          <a:xfrm>
            <a:off x="7696200" y="5181600"/>
            <a:ext cx="685800" cy="533400"/>
          </a:xfrm>
          <a:prstGeom prst="wedgeRectCallout">
            <a:avLst>
              <a:gd name="adj1" fmla="val -83565"/>
              <a:gd name="adj2" fmla="val -18153"/>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D</a:t>
            </a:r>
          </a:p>
        </p:txBody>
      </p:sp>
      <p:sp>
        <p:nvSpPr>
          <p:cNvPr id="10" name="Dikdörtgen 9"/>
          <p:cNvSpPr/>
          <p:nvPr/>
        </p:nvSpPr>
        <p:spPr>
          <a:xfrm>
            <a:off x="971601" y="4856909"/>
            <a:ext cx="1152128"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75637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 calcmode="lin" valueType="num">
                                      <p:cBhvr>
                                        <p:cTn id="7" dur="1000" fill="hold"/>
                                        <p:tgtEl>
                                          <p:spTgt spid="33798"/>
                                        </p:tgtEl>
                                        <p:attrNameLst>
                                          <p:attrName>ppt_x</p:attrName>
                                        </p:attrNameLst>
                                      </p:cBhvr>
                                      <p:tavLst>
                                        <p:tav tm="0">
                                          <p:val>
                                            <p:strVal val="#ppt_x-.2"/>
                                          </p:val>
                                        </p:tav>
                                        <p:tav tm="100000">
                                          <p:val>
                                            <p:strVal val="#ppt_x"/>
                                          </p:val>
                                        </p:tav>
                                      </p:tavLst>
                                    </p:anim>
                                    <p:anim calcmode="lin" valueType="num">
                                      <p:cBhvr>
                                        <p:cTn id="8" dur="1000" fill="hold"/>
                                        <p:tgtEl>
                                          <p:spTgt spid="33798"/>
                                        </p:tgtEl>
                                        <p:attrNameLst>
                                          <p:attrName>ppt_y</p:attrName>
                                        </p:attrNameLst>
                                      </p:cBhvr>
                                      <p:tavLst>
                                        <p:tav tm="0">
                                          <p:val>
                                            <p:strVal val="#ppt_y"/>
                                          </p:val>
                                        </p:tav>
                                        <p:tav tm="100000">
                                          <p:val>
                                            <p:strVal val="#ppt_y"/>
                                          </p:val>
                                        </p:tav>
                                      </p:tavLst>
                                    </p:anim>
                                    <p:animEffect transition="in" filter="wipe(right)" prLst="gradientSize: 0.1">
                                      <p:cBhvr>
                                        <p:cTn id="9" dur="1000"/>
                                        <p:tgtEl>
                                          <p:spTgt spid="337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3799"/>
                                        </p:tgtEl>
                                        <p:attrNameLst>
                                          <p:attrName>style.visibility</p:attrName>
                                        </p:attrNameLst>
                                      </p:cBhvr>
                                      <p:to>
                                        <p:strVal val="visible"/>
                                      </p:to>
                                    </p:set>
                                    <p:anim calcmode="lin" valueType="num">
                                      <p:cBhvr>
                                        <p:cTn id="14" dur="1000" fill="hold"/>
                                        <p:tgtEl>
                                          <p:spTgt spid="33799"/>
                                        </p:tgtEl>
                                        <p:attrNameLst>
                                          <p:attrName>ppt_x</p:attrName>
                                        </p:attrNameLst>
                                      </p:cBhvr>
                                      <p:tavLst>
                                        <p:tav tm="0">
                                          <p:val>
                                            <p:strVal val="#ppt_x-.2"/>
                                          </p:val>
                                        </p:tav>
                                        <p:tav tm="100000">
                                          <p:val>
                                            <p:strVal val="#ppt_x"/>
                                          </p:val>
                                        </p:tav>
                                      </p:tavLst>
                                    </p:anim>
                                    <p:anim calcmode="lin" valueType="num">
                                      <p:cBhvr>
                                        <p:cTn id="15" dur="1000" fill="hold"/>
                                        <p:tgtEl>
                                          <p:spTgt spid="3379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379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3800"/>
                                        </p:tgtEl>
                                        <p:attrNameLst>
                                          <p:attrName>style.visibility</p:attrName>
                                        </p:attrNameLst>
                                      </p:cBhvr>
                                      <p:to>
                                        <p:strVal val="visible"/>
                                      </p:to>
                                    </p:set>
                                    <p:anim calcmode="lin" valueType="num">
                                      <p:cBhvr>
                                        <p:cTn id="21" dur="1000" fill="hold"/>
                                        <p:tgtEl>
                                          <p:spTgt spid="33800"/>
                                        </p:tgtEl>
                                        <p:attrNameLst>
                                          <p:attrName>ppt_x</p:attrName>
                                        </p:attrNameLst>
                                      </p:cBhvr>
                                      <p:tavLst>
                                        <p:tav tm="0">
                                          <p:val>
                                            <p:strVal val="#ppt_x-.2"/>
                                          </p:val>
                                        </p:tav>
                                        <p:tav tm="100000">
                                          <p:val>
                                            <p:strVal val="#ppt_x"/>
                                          </p:val>
                                        </p:tav>
                                      </p:tavLst>
                                    </p:anim>
                                    <p:anim calcmode="lin" valueType="num">
                                      <p:cBhvr>
                                        <p:cTn id="22" dur="1000" fill="hold"/>
                                        <p:tgtEl>
                                          <p:spTgt spid="3380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380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3801"/>
                                        </p:tgtEl>
                                        <p:attrNameLst>
                                          <p:attrName>style.visibility</p:attrName>
                                        </p:attrNameLst>
                                      </p:cBhvr>
                                      <p:to>
                                        <p:strVal val="visible"/>
                                      </p:to>
                                    </p:set>
                                    <p:anim calcmode="lin" valueType="num">
                                      <p:cBhvr>
                                        <p:cTn id="28" dur="1000" fill="hold"/>
                                        <p:tgtEl>
                                          <p:spTgt spid="33801"/>
                                        </p:tgtEl>
                                        <p:attrNameLst>
                                          <p:attrName>ppt_x</p:attrName>
                                        </p:attrNameLst>
                                      </p:cBhvr>
                                      <p:tavLst>
                                        <p:tav tm="0">
                                          <p:val>
                                            <p:strVal val="#ppt_x-.2"/>
                                          </p:val>
                                        </p:tav>
                                        <p:tav tm="100000">
                                          <p:val>
                                            <p:strVal val="#ppt_x"/>
                                          </p:val>
                                        </p:tav>
                                      </p:tavLst>
                                    </p:anim>
                                    <p:anim calcmode="lin" valueType="num">
                                      <p:cBhvr>
                                        <p:cTn id="29" dur="1000" fill="hold"/>
                                        <p:tgtEl>
                                          <p:spTgt spid="3380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380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3802"/>
                                        </p:tgtEl>
                                        <p:attrNameLst>
                                          <p:attrName>style.visibility</p:attrName>
                                        </p:attrNameLst>
                                      </p:cBhvr>
                                      <p:to>
                                        <p:strVal val="visible"/>
                                      </p:to>
                                    </p:set>
                                    <p:anim calcmode="lin" valueType="num">
                                      <p:cBhvr>
                                        <p:cTn id="35" dur="1000" fill="hold"/>
                                        <p:tgtEl>
                                          <p:spTgt spid="33802"/>
                                        </p:tgtEl>
                                        <p:attrNameLst>
                                          <p:attrName>ppt_x</p:attrName>
                                        </p:attrNameLst>
                                      </p:cBhvr>
                                      <p:tavLst>
                                        <p:tav tm="0">
                                          <p:val>
                                            <p:strVal val="#ppt_x-.2"/>
                                          </p:val>
                                        </p:tav>
                                        <p:tav tm="100000">
                                          <p:val>
                                            <p:strVal val="#ppt_x"/>
                                          </p:val>
                                        </p:tav>
                                      </p:tavLst>
                                    </p:anim>
                                    <p:anim calcmode="lin" valueType="num">
                                      <p:cBhvr>
                                        <p:cTn id="36" dur="1000" fill="hold"/>
                                        <p:tgtEl>
                                          <p:spTgt spid="3380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380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3803"/>
                                        </p:tgtEl>
                                        <p:attrNameLst>
                                          <p:attrName>style.visibility</p:attrName>
                                        </p:attrNameLst>
                                      </p:cBhvr>
                                      <p:to>
                                        <p:strVal val="visible"/>
                                      </p:to>
                                    </p:set>
                                    <p:anim calcmode="lin" valueType="num">
                                      <p:cBhvr>
                                        <p:cTn id="42" dur="1000" fill="hold"/>
                                        <p:tgtEl>
                                          <p:spTgt spid="33803"/>
                                        </p:tgtEl>
                                        <p:attrNameLst>
                                          <p:attrName>ppt_x</p:attrName>
                                        </p:attrNameLst>
                                      </p:cBhvr>
                                      <p:tavLst>
                                        <p:tav tm="0">
                                          <p:val>
                                            <p:strVal val="#ppt_x-.2"/>
                                          </p:val>
                                        </p:tav>
                                        <p:tav tm="100000">
                                          <p:val>
                                            <p:strVal val="#ppt_x"/>
                                          </p:val>
                                        </p:tav>
                                      </p:tavLst>
                                    </p:anim>
                                    <p:anim calcmode="lin" valueType="num">
                                      <p:cBhvr>
                                        <p:cTn id="43" dur="1000" fill="hold"/>
                                        <p:tgtEl>
                                          <p:spTgt spid="338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3803"/>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animBg="1"/>
      <p:bldP spid="33800" grpId="0" animBg="1"/>
      <p:bldP spid="33801" grpId="0" animBg="1"/>
      <p:bldP spid="33802" grpId="0" animBg="1"/>
      <p:bldP spid="33803"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A5048A7-D174-4086-88BC-C64BA53033D2}" type="slidenum">
              <a:rPr lang="tr-TR" smtClean="0"/>
              <a:pPr eaLnBrk="1" hangingPunct="1"/>
              <a:t>12</a:t>
            </a:fld>
            <a:endParaRPr lang="tr-TR" smtClean="0"/>
          </a:p>
        </p:txBody>
      </p:sp>
      <p:sp>
        <p:nvSpPr>
          <p:cNvPr id="23557" name="AutoShape 5"/>
          <p:cNvSpPr>
            <a:spLocks noChangeArrowheads="1"/>
          </p:cNvSpPr>
          <p:nvPr/>
        </p:nvSpPr>
        <p:spPr bwMode="auto">
          <a:xfrm>
            <a:off x="228600" y="228600"/>
            <a:ext cx="8686800" cy="1256184"/>
          </a:xfrm>
          <a:prstGeom prst="wedgeRectCallout">
            <a:avLst>
              <a:gd name="adj1" fmla="val -14528"/>
              <a:gd name="adj2" fmla="val -36560"/>
            </a:avLst>
          </a:prstGeom>
          <a:solidFill>
            <a:srgbClr val="FFFF00"/>
          </a:solidFill>
          <a:ln w="9525">
            <a:solidFill>
              <a:schemeClr val="tx1"/>
            </a:solidFill>
            <a:miter lim="800000"/>
            <a:headEnd/>
            <a:tailEnd/>
          </a:ln>
        </p:spPr>
        <p:txBody>
          <a:bodyPr/>
          <a:lstStyle/>
          <a:p>
            <a:r>
              <a:rPr lang="tr-TR" sz="2000" b="1">
                <a:solidFill>
                  <a:srgbClr val="FF0000"/>
                </a:solidFill>
              </a:rPr>
              <a:t>2) Y  EKSENİNE GÖRE YANSIMA  (SİMETRİ) HAREKETİ:</a:t>
            </a:r>
            <a:r>
              <a:rPr lang="tr-TR" sz="2000" b="1"/>
              <a:t>Koordinat düzleminde (sisteminde)bir geometrik şekil; Y eksenine göre yansıtıldığında şekil üzerindeki herhangi bir A(X;Y) noktasının görüntüsü A’(-X,Y) olur. Kısaca bir noktanın Y eksenine göre yansımasını almak için sadece X in yani apsisinin işareti değişir.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19" y="1628800"/>
            <a:ext cx="8471935"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ikdörtgen 1"/>
          <p:cNvSpPr/>
          <p:nvPr/>
        </p:nvSpPr>
        <p:spPr>
          <a:xfrm>
            <a:off x="2411760" y="3284984"/>
            <a:ext cx="1728192"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653136"/>
            <a:ext cx="841057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Dikdörtgen 15"/>
          <p:cNvSpPr/>
          <p:nvPr/>
        </p:nvSpPr>
        <p:spPr>
          <a:xfrm>
            <a:off x="6444208" y="5659615"/>
            <a:ext cx="1728192"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1924335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p:cTn id="7" dur="1000" fill="hold"/>
                                        <p:tgtEl>
                                          <p:spTgt spid="23557"/>
                                        </p:tgtEl>
                                        <p:attrNameLst>
                                          <p:attrName>ppt_x</p:attrName>
                                        </p:attrNameLst>
                                      </p:cBhvr>
                                      <p:tavLst>
                                        <p:tav tm="0">
                                          <p:val>
                                            <p:strVal val="#ppt_x-.2"/>
                                          </p:val>
                                        </p:tav>
                                        <p:tav tm="100000">
                                          <p:val>
                                            <p:strVal val="#ppt_x"/>
                                          </p:val>
                                        </p:tav>
                                      </p:tavLst>
                                    </p:anim>
                                    <p:anim calcmode="lin" valueType="num">
                                      <p:cBhvr>
                                        <p:cTn id="8" dur="1000" fill="hold"/>
                                        <p:tgtEl>
                                          <p:spTgt spid="235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7"/>
                                        </p:tgtEl>
                                        <p:attrNameLst>
                                          <p:attrName>style.visibility</p:attrName>
                                        </p:attrNameLst>
                                      </p:cBhvr>
                                      <p:to>
                                        <p:strVal val="visible"/>
                                      </p:to>
                                    </p:set>
                                    <p:animEffect transition="in" filter="fade">
                                      <p:cBhvr>
                                        <p:cTn id="28" dur="1000"/>
                                        <p:tgtEl>
                                          <p:spTgt spid="3077"/>
                                        </p:tgtEl>
                                      </p:cBhvr>
                                    </p:animEffect>
                                    <p:anim calcmode="lin" valueType="num">
                                      <p:cBhvr>
                                        <p:cTn id="29" dur="1000" fill="hold"/>
                                        <p:tgtEl>
                                          <p:spTgt spid="3077"/>
                                        </p:tgtEl>
                                        <p:attrNameLst>
                                          <p:attrName>ppt_x</p:attrName>
                                        </p:attrNameLst>
                                      </p:cBhvr>
                                      <p:tavLst>
                                        <p:tav tm="0">
                                          <p:val>
                                            <p:strVal val="#ppt_x"/>
                                          </p:val>
                                        </p:tav>
                                        <p:tav tm="100000">
                                          <p:val>
                                            <p:strVal val="#ppt_x"/>
                                          </p:val>
                                        </p:tav>
                                      </p:tavLst>
                                    </p:anim>
                                    <p:anim calcmode="lin" valueType="num">
                                      <p:cBhvr>
                                        <p:cTn id="30"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P spid="2"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F302176B-0E47-46AC-8F43-DAB4B8A37D06}" type="slidenum">
              <a:rPr lang="tr-TR" smtClean="0"/>
              <a:t>13</a:t>
            </a:fld>
            <a:endParaRPr lang="tr-T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8698762"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4067944" y="1412776"/>
            <a:ext cx="1728192"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25" y="3140968"/>
            <a:ext cx="8591550"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Dikdörtgen 8"/>
          <p:cNvSpPr/>
          <p:nvPr/>
        </p:nvSpPr>
        <p:spPr>
          <a:xfrm>
            <a:off x="179512" y="4412555"/>
            <a:ext cx="2016224" cy="14647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44597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fade">
                                      <p:cBhvr>
                                        <p:cTn id="21" dur="1000"/>
                                        <p:tgtEl>
                                          <p:spTgt spid="2052"/>
                                        </p:tgtEl>
                                      </p:cBhvr>
                                    </p:animEffect>
                                    <p:anim calcmode="lin" valueType="num">
                                      <p:cBhvr>
                                        <p:cTn id="22" dur="1000" fill="hold"/>
                                        <p:tgtEl>
                                          <p:spTgt spid="2052"/>
                                        </p:tgtEl>
                                        <p:attrNameLst>
                                          <p:attrName>ppt_x</p:attrName>
                                        </p:attrNameLst>
                                      </p:cBhvr>
                                      <p:tavLst>
                                        <p:tav tm="0">
                                          <p:val>
                                            <p:strVal val="#ppt_x"/>
                                          </p:val>
                                        </p:tav>
                                        <p:tav tm="100000">
                                          <p:val>
                                            <p:strVal val="#ppt_x"/>
                                          </p:val>
                                        </p:tav>
                                      </p:tavLst>
                                    </p:anim>
                                    <p:anim calcmode="lin" valueType="num">
                                      <p:cBhvr>
                                        <p:cTn id="23"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89ABA10-BEBF-4F0C-964D-D40A3804B4D1}" type="slidenum">
              <a:rPr lang="tr-TR" smtClean="0"/>
              <a:pPr eaLnBrk="1" hangingPunct="1"/>
              <a:t>14</a:t>
            </a:fld>
            <a:endParaRPr lang="tr-TR" smtClean="0"/>
          </a:p>
        </p:txBody>
      </p:sp>
      <p:sp>
        <p:nvSpPr>
          <p:cNvPr id="36866" name="AutoShape 2"/>
          <p:cNvSpPr>
            <a:spLocks noChangeArrowheads="1"/>
          </p:cNvSpPr>
          <p:nvPr/>
        </p:nvSpPr>
        <p:spPr bwMode="auto">
          <a:xfrm>
            <a:off x="179512" y="116632"/>
            <a:ext cx="8856984" cy="645368"/>
          </a:xfrm>
          <a:prstGeom prst="wedgeRectCallout">
            <a:avLst>
              <a:gd name="adj1" fmla="val -26769"/>
              <a:gd name="adj2" fmla="val 38889"/>
            </a:avLst>
          </a:prstGeom>
          <a:solidFill>
            <a:schemeClr val="accent5">
              <a:lumMod val="40000"/>
              <a:lumOff val="60000"/>
            </a:schemeClr>
          </a:solidFill>
          <a:ln w="9525">
            <a:solidFill>
              <a:schemeClr val="tx1"/>
            </a:solidFill>
            <a:miter lim="800000"/>
            <a:headEnd/>
            <a:tailEnd/>
          </a:ln>
          <a:effectLst/>
        </p:spPr>
        <p:txBody>
          <a:bodyPr/>
          <a:lstStyle/>
          <a:p>
            <a:r>
              <a:rPr lang="tr-TR" b="1">
                <a:solidFill>
                  <a:srgbClr val="FF0000"/>
                </a:solidFill>
              </a:rPr>
              <a:t>ÖRNEK-4)  </a:t>
            </a:r>
            <a:r>
              <a:rPr lang="tr-TR" b="1"/>
              <a:t>Aşağıdaki koordinat düzleminde verilen ABC üçgeninin Y eksenine göre yansıması aşağıdakilerden hangisi olur?</a:t>
            </a:r>
            <a:endParaRPr lang="tr-TR" b="1">
              <a:solidFill>
                <a:srgbClr val="FF0000"/>
              </a:solidFill>
            </a:endParaRPr>
          </a:p>
        </p:txBody>
      </p:sp>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908720"/>
            <a:ext cx="59436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AutoShape 4"/>
          <p:cNvSpPr>
            <a:spLocks noChangeArrowheads="1"/>
          </p:cNvSpPr>
          <p:nvPr/>
        </p:nvSpPr>
        <p:spPr bwMode="auto">
          <a:xfrm>
            <a:off x="1219200" y="1600200"/>
            <a:ext cx="685800" cy="533400"/>
          </a:xfrm>
          <a:prstGeom prst="wedgeRectCallout">
            <a:avLst>
              <a:gd name="adj1" fmla="val 85185"/>
              <a:gd name="adj2" fmla="val -3870"/>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A</a:t>
            </a:r>
          </a:p>
        </p:txBody>
      </p:sp>
      <p:sp>
        <p:nvSpPr>
          <p:cNvPr id="36869" name="AutoShape 5"/>
          <p:cNvSpPr>
            <a:spLocks noChangeArrowheads="1"/>
          </p:cNvSpPr>
          <p:nvPr/>
        </p:nvSpPr>
        <p:spPr bwMode="auto">
          <a:xfrm>
            <a:off x="7620000" y="1600200"/>
            <a:ext cx="685800" cy="533400"/>
          </a:xfrm>
          <a:prstGeom prst="wedgeRectCallout">
            <a:avLst>
              <a:gd name="adj1" fmla="val -70370"/>
              <a:gd name="adj2" fmla="val -19046"/>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B</a:t>
            </a:r>
          </a:p>
        </p:txBody>
      </p:sp>
      <p:sp>
        <p:nvSpPr>
          <p:cNvPr id="36870" name="AutoShape 6"/>
          <p:cNvSpPr>
            <a:spLocks noChangeArrowheads="1"/>
          </p:cNvSpPr>
          <p:nvPr/>
        </p:nvSpPr>
        <p:spPr bwMode="auto">
          <a:xfrm>
            <a:off x="1143000" y="5181600"/>
            <a:ext cx="685800" cy="533400"/>
          </a:xfrm>
          <a:prstGeom prst="wedgeRectCallout">
            <a:avLst>
              <a:gd name="adj1" fmla="val 85648"/>
              <a:gd name="adj2" fmla="val -29167"/>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C</a:t>
            </a:r>
          </a:p>
        </p:txBody>
      </p:sp>
      <p:sp>
        <p:nvSpPr>
          <p:cNvPr id="36871" name="AutoShape 7"/>
          <p:cNvSpPr>
            <a:spLocks noChangeArrowheads="1"/>
          </p:cNvSpPr>
          <p:nvPr/>
        </p:nvSpPr>
        <p:spPr bwMode="auto">
          <a:xfrm>
            <a:off x="7696200" y="5181600"/>
            <a:ext cx="685800" cy="533400"/>
          </a:xfrm>
          <a:prstGeom prst="wedgeRectCallout">
            <a:avLst>
              <a:gd name="adj1" fmla="val -83565"/>
              <a:gd name="adj2" fmla="val -18153"/>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D</a:t>
            </a:r>
          </a:p>
        </p:txBody>
      </p:sp>
      <p:sp>
        <p:nvSpPr>
          <p:cNvPr id="10" name="Dikdörtgen 9"/>
          <p:cNvSpPr/>
          <p:nvPr/>
        </p:nvSpPr>
        <p:spPr>
          <a:xfrm>
            <a:off x="7452321" y="1326840"/>
            <a:ext cx="1080120"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3552594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ppt_x</p:attrName>
                                        </p:attrNameLst>
                                      </p:cBhvr>
                                      <p:tavLst>
                                        <p:tav tm="0">
                                          <p:val>
                                            <p:strVal val="#ppt_x-.2"/>
                                          </p:val>
                                        </p:tav>
                                        <p:tav tm="100000">
                                          <p:val>
                                            <p:strVal val="#ppt_x"/>
                                          </p:val>
                                        </p:tav>
                                      </p:tavLst>
                                    </p:anim>
                                    <p:anim calcmode="lin" valueType="num">
                                      <p:cBhvr>
                                        <p:cTn id="8" dur="1000" fill="hold"/>
                                        <p:tgtEl>
                                          <p:spTgt spid="368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6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6867"/>
                                        </p:tgtEl>
                                        <p:attrNameLst>
                                          <p:attrName>style.visibility</p:attrName>
                                        </p:attrNameLst>
                                      </p:cBhvr>
                                      <p:to>
                                        <p:strVal val="visible"/>
                                      </p:to>
                                    </p:set>
                                    <p:anim calcmode="lin" valueType="num">
                                      <p:cBhvr>
                                        <p:cTn id="14" dur="1000" fill="hold"/>
                                        <p:tgtEl>
                                          <p:spTgt spid="36867"/>
                                        </p:tgtEl>
                                        <p:attrNameLst>
                                          <p:attrName>ppt_x</p:attrName>
                                        </p:attrNameLst>
                                      </p:cBhvr>
                                      <p:tavLst>
                                        <p:tav tm="0">
                                          <p:val>
                                            <p:strVal val="#ppt_x-.2"/>
                                          </p:val>
                                        </p:tav>
                                        <p:tav tm="100000">
                                          <p:val>
                                            <p:strVal val="#ppt_x"/>
                                          </p:val>
                                        </p:tav>
                                      </p:tavLst>
                                    </p:anim>
                                    <p:anim calcmode="lin" valueType="num">
                                      <p:cBhvr>
                                        <p:cTn id="15" dur="1000" fill="hold"/>
                                        <p:tgtEl>
                                          <p:spTgt spid="3686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68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6868"/>
                                        </p:tgtEl>
                                        <p:attrNameLst>
                                          <p:attrName>style.visibility</p:attrName>
                                        </p:attrNameLst>
                                      </p:cBhvr>
                                      <p:to>
                                        <p:strVal val="visible"/>
                                      </p:to>
                                    </p:set>
                                    <p:anim calcmode="lin" valueType="num">
                                      <p:cBhvr>
                                        <p:cTn id="21" dur="1000" fill="hold"/>
                                        <p:tgtEl>
                                          <p:spTgt spid="36868"/>
                                        </p:tgtEl>
                                        <p:attrNameLst>
                                          <p:attrName>ppt_x</p:attrName>
                                        </p:attrNameLst>
                                      </p:cBhvr>
                                      <p:tavLst>
                                        <p:tav tm="0">
                                          <p:val>
                                            <p:strVal val="#ppt_x-.2"/>
                                          </p:val>
                                        </p:tav>
                                        <p:tav tm="100000">
                                          <p:val>
                                            <p:strVal val="#ppt_x"/>
                                          </p:val>
                                        </p:tav>
                                      </p:tavLst>
                                    </p:anim>
                                    <p:anim calcmode="lin" valueType="num">
                                      <p:cBhvr>
                                        <p:cTn id="22" dur="1000" fill="hold"/>
                                        <p:tgtEl>
                                          <p:spTgt spid="3686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686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6869"/>
                                        </p:tgtEl>
                                        <p:attrNameLst>
                                          <p:attrName>style.visibility</p:attrName>
                                        </p:attrNameLst>
                                      </p:cBhvr>
                                      <p:to>
                                        <p:strVal val="visible"/>
                                      </p:to>
                                    </p:set>
                                    <p:anim calcmode="lin" valueType="num">
                                      <p:cBhvr>
                                        <p:cTn id="28" dur="1000" fill="hold"/>
                                        <p:tgtEl>
                                          <p:spTgt spid="36869"/>
                                        </p:tgtEl>
                                        <p:attrNameLst>
                                          <p:attrName>ppt_x</p:attrName>
                                        </p:attrNameLst>
                                      </p:cBhvr>
                                      <p:tavLst>
                                        <p:tav tm="0">
                                          <p:val>
                                            <p:strVal val="#ppt_x-.2"/>
                                          </p:val>
                                        </p:tav>
                                        <p:tav tm="100000">
                                          <p:val>
                                            <p:strVal val="#ppt_x"/>
                                          </p:val>
                                        </p:tav>
                                      </p:tavLst>
                                    </p:anim>
                                    <p:anim calcmode="lin" valueType="num">
                                      <p:cBhvr>
                                        <p:cTn id="29" dur="1000" fill="hold"/>
                                        <p:tgtEl>
                                          <p:spTgt spid="3686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686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6870"/>
                                        </p:tgtEl>
                                        <p:attrNameLst>
                                          <p:attrName>style.visibility</p:attrName>
                                        </p:attrNameLst>
                                      </p:cBhvr>
                                      <p:to>
                                        <p:strVal val="visible"/>
                                      </p:to>
                                    </p:set>
                                    <p:anim calcmode="lin" valueType="num">
                                      <p:cBhvr>
                                        <p:cTn id="35" dur="1000" fill="hold"/>
                                        <p:tgtEl>
                                          <p:spTgt spid="36870"/>
                                        </p:tgtEl>
                                        <p:attrNameLst>
                                          <p:attrName>ppt_x</p:attrName>
                                        </p:attrNameLst>
                                      </p:cBhvr>
                                      <p:tavLst>
                                        <p:tav tm="0">
                                          <p:val>
                                            <p:strVal val="#ppt_x-.2"/>
                                          </p:val>
                                        </p:tav>
                                        <p:tav tm="100000">
                                          <p:val>
                                            <p:strVal val="#ppt_x"/>
                                          </p:val>
                                        </p:tav>
                                      </p:tavLst>
                                    </p:anim>
                                    <p:anim calcmode="lin" valueType="num">
                                      <p:cBhvr>
                                        <p:cTn id="36" dur="1000" fill="hold"/>
                                        <p:tgtEl>
                                          <p:spTgt spid="36870"/>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687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6871"/>
                                        </p:tgtEl>
                                        <p:attrNameLst>
                                          <p:attrName>style.visibility</p:attrName>
                                        </p:attrNameLst>
                                      </p:cBhvr>
                                      <p:to>
                                        <p:strVal val="visible"/>
                                      </p:to>
                                    </p:set>
                                    <p:anim calcmode="lin" valueType="num">
                                      <p:cBhvr>
                                        <p:cTn id="42" dur="1000" fill="hold"/>
                                        <p:tgtEl>
                                          <p:spTgt spid="36871"/>
                                        </p:tgtEl>
                                        <p:attrNameLst>
                                          <p:attrName>ppt_x</p:attrName>
                                        </p:attrNameLst>
                                      </p:cBhvr>
                                      <p:tavLst>
                                        <p:tav tm="0">
                                          <p:val>
                                            <p:strVal val="#ppt_x-.2"/>
                                          </p:val>
                                        </p:tav>
                                        <p:tav tm="100000">
                                          <p:val>
                                            <p:strVal val="#ppt_x"/>
                                          </p:val>
                                        </p:tav>
                                      </p:tavLst>
                                    </p:anim>
                                    <p:anim calcmode="lin" valueType="num">
                                      <p:cBhvr>
                                        <p:cTn id="43" dur="1000" fill="hold"/>
                                        <p:tgtEl>
                                          <p:spTgt spid="368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687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8" grpId="0" animBg="1"/>
      <p:bldP spid="36869" grpId="0" animBg="1"/>
      <p:bldP spid="36870" grpId="0" animBg="1"/>
      <p:bldP spid="36871"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036C16C-5635-4F21-A657-A2F0E4DC8582}" type="slidenum">
              <a:rPr lang="tr-TR" smtClean="0"/>
              <a:pPr eaLnBrk="1" hangingPunct="1"/>
              <a:t>15</a:t>
            </a:fld>
            <a:endParaRPr lang="tr-TR" smtClean="0"/>
          </a:p>
        </p:txBody>
      </p:sp>
      <p:sp>
        <p:nvSpPr>
          <p:cNvPr id="28676" name="AutoShape 4"/>
          <p:cNvSpPr>
            <a:spLocks noChangeArrowheads="1"/>
          </p:cNvSpPr>
          <p:nvPr/>
        </p:nvSpPr>
        <p:spPr bwMode="auto">
          <a:xfrm>
            <a:off x="152400" y="192088"/>
            <a:ext cx="8915400" cy="914400"/>
          </a:xfrm>
          <a:prstGeom prst="wedgeRectCallout">
            <a:avLst>
              <a:gd name="adj1" fmla="val -11301"/>
              <a:gd name="adj2" fmla="val -2602"/>
            </a:avLst>
          </a:prstGeom>
          <a:solidFill>
            <a:srgbClr val="FFFF00"/>
          </a:solidFill>
          <a:ln w="9525">
            <a:solidFill>
              <a:schemeClr val="tx1"/>
            </a:solidFill>
            <a:miter lim="800000"/>
            <a:headEnd/>
            <a:tailEnd/>
          </a:ln>
        </p:spPr>
        <p:txBody>
          <a:bodyPr/>
          <a:lstStyle/>
          <a:p>
            <a:r>
              <a:rPr lang="tr-TR" b="1">
                <a:solidFill>
                  <a:srgbClr val="FF0000"/>
                </a:solidFill>
              </a:rPr>
              <a:t>3)  ORİJİNE GÖRE YANSIMA (SİMETRİ) HAREKETİ:</a:t>
            </a:r>
            <a:r>
              <a:rPr lang="tr-TR" b="1"/>
              <a:t>Koordinat düzlemindeki herhangi bir noktanın orijine göre yansımasını almak için hem “X” in hem de “Y”  nin işareti değişir. 180 derecelik dönmeye NOKTAYA GÖRE SİMETRİ denir.</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83" y="1340768"/>
            <a:ext cx="8875110" cy="1749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ikdörtgen 1"/>
          <p:cNvSpPr/>
          <p:nvPr/>
        </p:nvSpPr>
        <p:spPr>
          <a:xfrm>
            <a:off x="6588224" y="2538291"/>
            <a:ext cx="180020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 y="3717032"/>
            <a:ext cx="8915401"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Dikdörtgen 12"/>
          <p:cNvSpPr/>
          <p:nvPr/>
        </p:nvSpPr>
        <p:spPr>
          <a:xfrm>
            <a:off x="4563591" y="4899992"/>
            <a:ext cx="180020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045422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1000" fill="hold"/>
                                        <p:tgtEl>
                                          <p:spTgt spid="28676"/>
                                        </p:tgtEl>
                                        <p:attrNameLst>
                                          <p:attrName>ppt_x</p:attrName>
                                        </p:attrNameLst>
                                      </p:cBhvr>
                                      <p:tavLst>
                                        <p:tav tm="0">
                                          <p:val>
                                            <p:strVal val="#ppt_x-.2"/>
                                          </p:val>
                                        </p:tav>
                                        <p:tav tm="100000">
                                          <p:val>
                                            <p:strVal val="#ppt_x"/>
                                          </p:val>
                                        </p:tav>
                                      </p:tavLst>
                                    </p:anim>
                                    <p:anim calcmode="lin" valueType="num">
                                      <p:cBhvr>
                                        <p:cTn id="8" dur="1000" fill="hold"/>
                                        <p:tgtEl>
                                          <p:spTgt spid="2867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1000"/>
                                        <p:tgtEl>
                                          <p:spTgt spid="3074"/>
                                        </p:tgtEl>
                                      </p:cBhvr>
                                    </p:animEffect>
                                    <p:anim calcmode="lin" valueType="num">
                                      <p:cBhvr>
                                        <p:cTn id="15" dur="1000" fill="hold"/>
                                        <p:tgtEl>
                                          <p:spTgt spid="3074"/>
                                        </p:tgtEl>
                                        <p:attrNameLst>
                                          <p:attrName>ppt_x</p:attrName>
                                        </p:attrNameLst>
                                      </p:cBhvr>
                                      <p:tavLst>
                                        <p:tav tm="0">
                                          <p:val>
                                            <p:strVal val="#ppt_x"/>
                                          </p:val>
                                        </p:tav>
                                        <p:tav tm="100000">
                                          <p:val>
                                            <p:strVal val="#ppt_x"/>
                                          </p:val>
                                        </p:tav>
                                      </p:tavLst>
                                    </p:anim>
                                    <p:anim calcmode="lin" valueType="num">
                                      <p:cBhvr>
                                        <p:cTn id="1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1000"/>
                                        <p:tgtEl>
                                          <p:spTgt spid="3075"/>
                                        </p:tgtEl>
                                      </p:cBhvr>
                                    </p:animEffect>
                                    <p:anim calcmode="lin" valueType="num">
                                      <p:cBhvr>
                                        <p:cTn id="29" dur="1000" fill="hold"/>
                                        <p:tgtEl>
                                          <p:spTgt spid="3075"/>
                                        </p:tgtEl>
                                        <p:attrNameLst>
                                          <p:attrName>ppt_x</p:attrName>
                                        </p:attrNameLst>
                                      </p:cBhvr>
                                      <p:tavLst>
                                        <p:tav tm="0">
                                          <p:val>
                                            <p:strVal val="#ppt_x"/>
                                          </p:val>
                                        </p:tav>
                                        <p:tav tm="100000">
                                          <p:val>
                                            <p:strVal val="#ppt_x"/>
                                          </p:val>
                                        </p:tav>
                                      </p:tavLst>
                                    </p:anim>
                                    <p:anim calcmode="lin" valueType="num">
                                      <p:cBhvr>
                                        <p:cTn id="30"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07" y="116632"/>
            <a:ext cx="8902623"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395536" y="1536061"/>
            <a:ext cx="180020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214" y="3435197"/>
            <a:ext cx="8667750" cy="264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2483768" y="4941168"/>
            <a:ext cx="1800200" cy="114197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8713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8B4425B-D88A-44BD-A235-1E3F14896AF6}" type="slidenum">
              <a:rPr lang="tr-TR" smtClean="0"/>
              <a:pPr eaLnBrk="1" hangingPunct="1"/>
              <a:t>17</a:t>
            </a:fld>
            <a:endParaRPr lang="tr-TR" smtClean="0"/>
          </a:p>
        </p:txBody>
      </p:sp>
      <p:sp>
        <p:nvSpPr>
          <p:cNvPr id="37890" name="AutoShape 2"/>
          <p:cNvSpPr>
            <a:spLocks noChangeArrowheads="1"/>
          </p:cNvSpPr>
          <p:nvPr/>
        </p:nvSpPr>
        <p:spPr bwMode="auto">
          <a:xfrm>
            <a:off x="107504" y="76200"/>
            <a:ext cx="8928992" cy="685800"/>
          </a:xfrm>
          <a:prstGeom prst="wedgeRectCallout">
            <a:avLst>
              <a:gd name="adj1" fmla="val -26769"/>
              <a:gd name="adj2" fmla="val 38889"/>
            </a:avLst>
          </a:prstGeom>
          <a:solidFill>
            <a:schemeClr val="accent5">
              <a:lumMod val="40000"/>
              <a:lumOff val="60000"/>
            </a:schemeClr>
          </a:solidFill>
          <a:ln w="9525">
            <a:solidFill>
              <a:schemeClr val="tx1"/>
            </a:solidFill>
            <a:miter lim="800000"/>
            <a:headEnd/>
            <a:tailEnd/>
          </a:ln>
          <a:effectLst/>
        </p:spPr>
        <p:txBody>
          <a:bodyPr/>
          <a:lstStyle/>
          <a:p>
            <a:r>
              <a:rPr lang="tr-TR" b="1">
                <a:solidFill>
                  <a:srgbClr val="FF0000"/>
                </a:solidFill>
              </a:rPr>
              <a:t>ÖRNEK-4)  </a:t>
            </a:r>
            <a:r>
              <a:rPr lang="tr-TR" b="1"/>
              <a:t>Aşağıdaki koordinat düzleminde verilen ABC üçgeninin Orijin eksenine göre yansıması aşağıdakilerden hangisi olur?</a:t>
            </a:r>
            <a:endParaRPr lang="tr-TR" b="1">
              <a:solidFill>
                <a:srgbClr val="FF0000"/>
              </a:solidFill>
            </a:endParaRPr>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06" y="908720"/>
            <a:ext cx="59436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AutoShape 4"/>
          <p:cNvSpPr>
            <a:spLocks noChangeArrowheads="1"/>
          </p:cNvSpPr>
          <p:nvPr/>
        </p:nvSpPr>
        <p:spPr bwMode="auto">
          <a:xfrm>
            <a:off x="1143000" y="1600200"/>
            <a:ext cx="685800" cy="533400"/>
          </a:xfrm>
          <a:prstGeom prst="wedgeRectCallout">
            <a:avLst>
              <a:gd name="adj1" fmla="val 85185"/>
              <a:gd name="adj2" fmla="val -3870"/>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A</a:t>
            </a:r>
          </a:p>
        </p:txBody>
      </p:sp>
      <p:sp>
        <p:nvSpPr>
          <p:cNvPr id="37893" name="AutoShape 5"/>
          <p:cNvSpPr>
            <a:spLocks noChangeArrowheads="1"/>
          </p:cNvSpPr>
          <p:nvPr/>
        </p:nvSpPr>
        <p:spPr bwMode="auto">
          <a:xfrm>
            <a:off x="7620000" y="1592826"/>
            <a:ext cx="685800" cy="533400"/>
          </a:xfrm>
          <a:prstGeom prst="wedgeRectCallout">
            <a:avLst>
              <a:gd name="adj1" fmla="val -70370"/>
              <a:gd name="adj2" fmla="val -19046"/>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B</a:t>
            </a:r>
          </a:p>
        </p:txBody>
      </p:sp>
      <p:sp>
        <p:nvSpPr>
          <p:cNvPr id="37894" name="AutoShape 6"/>
          <p:cNvSpPr>
            <a:spLocks noChangeArrowheads="1"/>
          </p:cNvSpPr>
          <p:nvPr/>
        </p:nvSpPr>
        <p:spPr bwMode="auto">
          <a:xfrm>
            <a:off x="1143000" y="5181600"/>
            <a:ext cx="685800" cy="533400"/>
          </a:xfrm>
          <a:prstGeom prst="wedgeRectCallout">
            <a:avLst>
              <a:gd name="adj1" fmla="val 85648"/>
              <a:gd name="adj2" fmla="val -29167"/>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C</a:t>
            </a:r>
          </a:p>
        </p:txBody>
      </p:sp>
      <p:sp>
        <p:nvSpPr>
          <p:cNvPr id="37895" name="AutoShape 7"/>
          <p:cNvSpPr>
            <a:spLocks noChangeArrowheads="1"/>
          </p:cNvSpPr>
          <p:nvPr/>
        </p:nvSpPr>
        <p:spPr bwMode="auto">
          <a:xfrm>
            <a:off x="7696200" y="5181600"/>
            <a:ext cx="685800" cy="533400"/>
          </a:xfrm>
          <a:prstGeom prst="wedgeRectCallout">
            <a:avLst>
              <a:gd name="adj1" fmla="val -83565"/>
              <a:gd name="adj2" fmla="val -18153"/>
            </a:avLst>
          </a:prstGeom>
          <a:solidFill>
            <a:schemeClr val="accent5">
              <a:lumMod val="40000"/>
              <a:lumOff val="60000"/>
            </a:schemeClr>
          </a:solidFill>
          <a:ln w="9525">
            <a:solidFill>
              <a:schemeClr val="tx1"/>
            </a:solidFill>
            <a:miter lim="800000"/>
            <a:headEnd/>
            <a:tailEnd/>
          </a:ln>
          <a:effectLst/>
        </p:spPr>
        <p:txBody>
          <a:bodyPr/>
          <a:lstStyle/>
          <a:p>
            <a:pPr algn="ctr"/>
            <a:r>
              <a:rPr lang="tr-TR" sz="3200" b="1"/>
              <a:t>D</a:t>
            </a:r>
          </a:p>
        </p:txBody>
      </p:sp>
      <p:sp>
        <p:nvSpPr>
          <p:cNvPr id="10" name="Dikdörtgen 9"/>
          <p:cNvSpPr/>
          <p:nvPr/>
        </p:nvSpPr>
        <p:spPr>
          <a:xfrm>
            <a:off x="7452321" y="4908240"/>
            <a:ext cx="1152128"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191595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ppt_x</p:attrName>
                                        </p:attrNameLst>
                                      </p:cBhvr>
                                      <p:tavLst>
                                        <p:tav tm="0">
                                          <p:val>
                                            <p:strVal val="#ppt_x-.2"/>
                                          </p:val>
                                        </p:tav>
                                        <p:tav tm="100000">
                                          <p:val>
                                            <p:strVal val="#ppt_x"/>
                                          </p:val>
                                        </p:tav>
                                      </p:tavLst>
                                    </p:anim>
                                    <p:anim calcmode="lin" valueType="num">
                                      <p:cBhvr>
                                        <p:cTn id="8" dur="1000" fill="hold"/>
                                        <p:tgtEl>
                                          <p:spTgt spid="3789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789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7891"/>
                                        </p:tgtEl>
                                        <p:attrNameLst>
                                          <p:attrName>style.visibility</p:attrName>
                                        </p:attrNameLst>
                                      </p:cBhvr>
                                      <p:to>
                                        <p:strVal val="visible"/>
                                      </p:to>
                                    </p:set>
                                    <p:anim calcmode="lin" valueType="num">
                                      <p:cBhvr>
                                        <p:cTn id="14" dur="1000" fill="hold"/>
                                        <p:tgtEl>
                                          <p:spTgt spid="37891"/>
                                        </p:tgtEl>
                                        <p:attrNameLst>
                                          <p:attrName>ppt_x</p:attrName>
                                        </p:attrNameLst>
                                      </p:cBhvr>
                                      <p:tavLst>
                                        <p:tav tm="0">
                                          <p:val>
                                            <p:strVal val="#ppt_x-.2"/>
                                          </p:val>
                                        </p:tav>
                                        <p:tav tm="100000">
                                          <p:val>
                                            <p:strVal val="#ppt_x"/>
                                          </p:val>
                                        </p:tav>
                                      </p:tavLst>
                                    </p:anim>
                                    <p:anim calcmode="lin" valueType="num">
                                      <p:cBhvr>
                                        <p:cTn id="15" dur="1000" fill="hold"/>
                                        <p:tgtEl>
                                          <p:spTgt spid="3789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789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7892"/>
                                        </p:tgtEl>
                                        <p:attrNameLst>
                                          <p:attrName>style.visibility</p:attrName>
                                        </p:attrNameLst>
                                      </p:cBhvr>
                                      <p:to>
                                        <p:strVal val="visible"/>
                                      </p:to>
                                    </p:set>
                                    <p:anim calcmode="lin" valueType="num">
                                      <p:cBhvr>
                                        <p:cTn id="21" dur="1000" fill="hold"/>
                                        <p:tgtEl>
                                          <p:spTgt spid="37892"/>
                                        </p:tgtEl>
                                        <p:attrNameLst>
                                          <p:attrName>ppt_x</p:attrName>
                                        </p:attrNameLst>
                                      </p:cBhvr>
                                      <p:tavLst>
                                        <p:tav tm="0">
                                          <p:val>
                                            <p:strVal val="#ppt_x-.2"/>
                                          </p:val>
                                        </p:tav>
                                        <p:tav tm="100000">
                                          <p:val>
                                            <p:strVal val="#ppt_x"/>
                                          </p:val>
                                        </p:tav>
                                      </p:tavLst>
                                    </p:anim>
                                    <p:anim calcmode="lin" valueType="num">
                                      <p:cBhvr>
                                        <p:cTn id="22" dur="1000" fill="hold"/>
                                        <p:tgtEl>
                                          <p:spTgt spid="3789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78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7893"/>
                                        </p:tgtEl>
                                        <p:attrNameLst>
                                          <p:attrName>style.visibility</p:attrName>
                                        </p:attrNameLst>
                                      </p:cBhvr>
                                      <p:to>
                                        <p:strVal val="visible"/>
                                      </p:to>
                                    </p:set>
                                    <p:anim calcmode="lin" valueType="num">
                                      <p:cBhvr>
                                        <p:cTn id="28" dur="1000" fill="hold"/>
                                        <p:tgtEl>
                                          <p:spTgt spid="37893"/>
                                        </p:tgtEl>
                                        <p:attrNameLst>
                                          <p:attrName>ppt_x</p:attrName>
                                        </p:attrNameLst>
                                      </p:cBhvr>
                                      <p:tavLst>
                                        <p:tav tm="0">
                                          <p:val>
                                            <p:strVal val="#ppt_x-.2"/>
                                          </p:val>
                                        </p:tav>
                                        <p:tav tm="100000">
                                          <p:val>
                                            <p:strVal val="#ppt_x"/>
                                          </p:val>
                                        </p:tav>
                                      </p:tavLst>
                                    </p:anim>
                                    <p:anim calcmode="lin" valueType="num">
                                      <p:cBhvr>
                                        <p:cTn id="29" dur="1000" fill="hold"/>
                                        <p:tgtEl>
                                          <p:spTgt spid="3789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789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7894"/>
                                        </p:tgtEl>
                                        <p:attrNameLst>
                                          <p:attrName>style.visibility</p:attrName>
                                        </p:attrNameLst>
                                      </p:cBhvr>
                                      <p:to>
                                        <p:strVal val="visible"/>
                                      </p:to>
                                    </p:set>
                                    <p:anim calcmode="lin" valueType="num">
                                      <p:cBhvr>
                                        <p:cTn id="35" dur="1000" fill="hold"/>
                                        <p:tgtEl>
                                          <p:spTgt spid="37894"/>
                                        </p:tgtEl>
                                        <p:attrNameLst>
                                          <p:attrName>ppt_x</p:attrName>
                                        </p:attrNameLst>
                                      </p:cBhvr>
                                      <p:tavLst>
                                        <p:tav tm="0">
                                          <p:val>
                                            <p:strVal val="#ppt_x-.2"/>
                                          </p:val>
                                        </p:tav>
                                        <p:tav tm="100000">
                                          <p:val>
                                            <p:strVal val="#ppt_x"/>
                                          </p:val>
                                        </p:tav>
                                      </p:tavLst>
                                    </p:anim>
                                    <p:anim calcmode="lin" valueType="num">
                                      <p:cBhvr>
                                        <p:cTn id="36" dur="1000" fill="hold"/>
                                        <p:tgtEl>
                                          <p:spTgt spid="3789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789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7895"/>
                                        </p:tgtEl>
                                        <p:attrNameLst>
                                          <p:attrName>style.visibility</p:attrName>
                                        </p:attrNameLst>
                                      </p:cBhvr>
                                      <p:to>
                                        <p:strVal val="visible"/>
                                      </p:to>
                                    </p:set>
                                    <p:anim calcmode="lin" valueType="num">
                                      <p:cBhvr>
                                        <p:cTn id="42" dur="1000" fill="hold"/>
                                        <p:tgtEl>
                                          <p:spTgt spid="37895"/>
                                        </p:tgtEl>
                                        <p:attrNameLst>
                                          <p:attrName>ppt_x</p:attrName>
                                        </p:attrNameLst>
                                      </p:cBhvr>
                                      <p:tavLst>
                                        <p:tav tm="0">
                                          <p:val>
                                            <p:strVal val="#ppt_x-.2"/>
                                          </p:val>
                                        </p:tav>
                                        <p:tav tm="100000">
                                          <p:val>
                                            <p:strVal val="#ppt_x"/>
                                          </p:val>
                                        </p:tav>
                                      </p:tavLst>
                                    </p:anim>
                                    <p:anim calcmode="lin" valueType="num">
                                      <p:cBhvr>
                                        <p:cTn id="43" dur="1000" fill="hold"/>
                                        <p:tgtEl>
                                          <p:spTgt spid="37895"/>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895"/>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P spid="37892" grpId="0" animBg="1"/>
      <p:bldP spid="37893" grpId="0" animBg="1"/>
      <p:bldP spid="37894" grpId="0" animBg="1"/>
      <p:bldP spid="37895"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23CA1EA-ABB6-4AC7-860A-12992ED5EB12}" type="slidenum">
              <a:rPr lang="tr-TR" smtClean="0"/>
              <a:pPr eaLnBrk="1" hangingPunct="1"/>
              <a:t>18</a:t>
            </a:fld>
            <a:endParaRPr lang="tr-TR" smtClean="0"/>
          </a:p>
        </p:txBody>
      </p:sp>
      <p:sp>
        <p:nvSpPr>
          <p:cNvPr id="21508" name="AutoShape 4"/>
          <p:cNvSpPr>
            <a:spLocks noChangeArrowheads="1"/>
          </p:cNvSpPr>
          <p:nvPr/>
        </p:nvSpPr>
        <p:spPr bwMode="auto">
          <a:xfrm>
            <a:off x="150278" y="50074"/>
            <a:ext cx="2209800" cy="533400"/>
          </a:xfrm>
          <a:prstGeom prst="wedgeRectCallout">
            <a:avLst>
              <a:gd name="adj1" fmla="val -48887"/>
              <a:gd name="adj2" fmla="val 639"/>
            </a:avLst>
          </a:prstGeom>
          <a:solidFill>
            <a:srgbClr val="FFFF00"/>
          </a:solidFill>
          <a:ln w="9525">
            <a:solidFill>
              <a:schemeClr val="tx1"/>
            </a:solidFill>
            <a:miter lim="800000"/>
            <a:headEnd/>
            <a:tailEnd/>
          </a:ln>
        </p:spPr>
        <p:txBody>
          <a:bodyPr/>
          <a:lstStyle/>
          <a:p>
            <a:pPr algn="ctr"/>
            <a:r>
              <a:rPr lang="tr-TR" sz="2800" b="1">
                <a:solidFill>
                  <a:srgbClr val="FF0000"/>
                </a:solidFill>
              </a:rPr>
              <a:t>TEST ÇÖZME</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50" y="1052736"/>
            <a:ext cx="8756933"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ikdörtgen 1"/>
          <p:cNvSpPr/>
          <p:nvPr/>
        </p:nvSpPr>
        <p:spPr>
          <a:xfrm>
            <a:off x="5724128" y="4453906"/>
            <a:ext cx="1152128" cy="7752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90014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1000" fill="hold"/>
                                        <p:tgtEl>
                                          <p:spTgt spid="21508"/>
                                        </p:tgtEl>
                                        <p:attrNameLst>
                                          <p:attrName>ppt_x</p:attrName>
                                        </p:attrNameLst>
                                      </p:cBhvr>
                                      <p:tavLst>
                                        <p:tav tm="0">
                                          <p:val>
                                            <p:strVal val="#ppt_x-.2"/>
                                          </p:val>
                                        </p:tav>
                                        <p:tav tm="100000">
                                          <p:val>
                                            <p:strVal val="#ppt_x"/>
                                          </p:val>
                                        </p:tav>
                                      </p:tavLst>
                                    </p:anim>
                                    <p:anim calcmode="lin" valueType="num">
                                      <p:cBhvr>
                                        <p:cTn id="8" dur="1000" fill="hold"/>
                                        <p:tgtEl>
                                          <p:spTgt spid="2150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508"/>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fade">
                                      <p:cBhvr>
                                        <p:cTn id="14" dur="1000"/>
                                        <p:tgtEl>
                                          <p:spTgt spid="5122"/>
                                        </p:tgtEl>
                                      </p:cBhvr>
                                    </p:animEffect>
                                    <p:anim calcmode="lin" valueType="num">
                                      <p:cBhvr>
                                        <p:cTn id="15" dur="1000" fill="hold"/>
                                        <p:tgtEl>
                                          <p:spTgt spid="5122"/>
                                        </p:tgtEl>
                                        <p:attrNameLst>
                                          <p:attrName>ppt_x</p:attrName>
                                        </p:attrNameLst>
                                      </p:cBhvr>
                                      <p:tavLst>
                                        <p:tav tm="0">
                                          <p:val>
                                            <p:strVal val="#ppt_x"/>
                                          </p:val>
                                        </p:tav>
                                        <p:tav tm="100000">
                                          <p:val>
                                            <p:strVal val="#ppt_x"/>
                                          </p:val>
                                        </p:tav>
                                      </p:tavLst>
                                    </p:anim>
                                    <p:anim calcmode="lin" valueType="num">
                                      <p:cBhvr>
                                        <p:cTn id="16"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76672"/>
            <a:ext cx="8459622"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4283968" y="4437112"/>
            <a:ext cx="1152128" cy="7752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2090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4364287-9BF7-413E-B61D-5BF662E50E59}" type="slidenum">
              <a:rPr lang="tr-TR" smtClean="0"/>
              <a:pPr eaLnBrk="1" hangingPunct="1"/>
              <a:t>2</a:t>
            </a:fld>
            <a:endParaRPr lang="tr-TR" smtClean="0"/>
          </a:p>
        </p:txBody>
      </p:sp>
      <p:sp>
        <p:nvSpPr>
          <p:cNvPr id="4101" name="AutoShape 5"/>
          <p:cNvSpPr>
            <a:spLocks noChangeArrowheads="1"/>
          </p:cNvSpPr>
          <p:nvPr/>
        </p:nvSpPr>
        <p:spPr bwMode="auto">
          <a:xfrm>
            <a:off x="107504" y="116632"/>
            <a:ext cx="8928992" cy="1944216"/>
          </a:xfrm>
          <a:prstGeom prst="wedgeRectCallout">
            <a:avLst>
              <a:gd name="adj1" fmla="val -31176"/>
              <a:gd name="adj2" fmla="val -16574"/>
            </a:avLst>
          </a:prstGeom>
          <a:solidFill>
            <a:srgbClr val="FFFF00"/>
          </a:solidFill>
          <a:ln w="9525">
            <a:solidFill>
              <a:srgbClr val="FF0000"/>
            </a:solidFill>
            <a:miter lim="800000"/>
            <a:headEnd/>
            <a:tailEnd/>
          </a:ln>
          <a:effectLst/>
        </p:spPr>
        <p:txBody>
          <a:bodyPr/>
          <a:lstStyle/>
          <a:p>
            <a:r>
              <a:rPr lang="tr-TR" altLang="zh-CN" sz="2000" b="1" dirty="0" smtClean="0">
                <a:solidFill>
                  <a:srgbClr val="FF0000"/>
                </a:solidFill>
              </a:rPr>
              <a:t>SİMETRİ </a:t>
            </a:r>
            <a:r>
              <a:rPr lang="tr-TR" altLang="zh-CN" sz="2000" b="1" dirty="0">
                <a:solidFill>
                  <a:srgbClr val="FF0000"/>
                </a:solidFill>
              </a:rPr>
              <a:t>(YANSIMA</a:t>
            </a:r>
            <a:r>
              <a:rPr lang="tr-TR" altLang="zh-CN" sz="2000" b="1" dirty="0" smtClean="0">
                <a:solidFill>
                  <a:srgbClr val="FF0000"/>
                </a:solidFill>
              </a:rPr>
              <a:t>):</a:t>
            </a:r>
          </a:p>
          <a:p>
            <a:r>
              <a:rPr lang="tr-TR" altLang="zh-CN" sz="2000" b="1" dirty="0">
                <a:solidFill>
                  <a:srgbClr val="FF0000"/>
                </a:solidFill>
              </a:rPr>
              <a:t>	</a:t>
            </a:r>
            <a:r>
              <a:rPr lang="tr-TR" altLang="zh-CN" sz="2000" b="1" dirty="0" smtClean="0"/>
              <a:t> </a:t>
            </a:r>
            <a:r>
              <a:rPr lang="tr-TR" altLang="zh-CN" sz="2000" b="1" dirty="0"/>
              <a:t>Cisimlerin düz aynadaki görüntülerine o cisimlerin simetriği denir. </a:t>
            </a:r>
            <a:r>
              <a:rPr lang="tr-TR" sz="2000" b="1" dirty="0">
                <a:solidFill>
                  <a:srgbClr val="C00000"/>
                </a:solidFill>
              </a:rPr>
              <a:t>Doğruya göre simetriye veya aynaya göre simetriye yansıma denir. </a:t>
            </a:r>
          </a:p>
          <a:p>
            <a:r>
              <a:rPr lang="tr-TR" sz="2000" b="1" dirty="0"/>
              <a:t>	Simetri, verilen bir şeklin katlama çizgisine göre veya doğruya göre katlandığında aynısının diğer tarafa eşit mesafede çıkmasına denir. Katlama çizgisine simetri ekseni denir.</a:t>
            </a:r>
            <a:r>
              <a:rPr lang="tr-TR" sz="2000" dirty="0"/>
              <a: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349244"/>
            <a:ext cx="2076450" cy="260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AutoShape 11"/>
          <p:cNvSpPr>
            <a:spLocks noChangeArrowheads="1"/>
          </p:cNvSpPr>
          <p:nvPr/>
        </p:nvSpPr>
        <p:spPr bwMode="auto">
          <a:xfrm>
            <a:off x="5898389" y="2349244"/>
            <a:ext cx="2664296" cy="1291418"/>
          </a:xfrm>
          <a:prstGeom prst="wedgeRectCallout">
            <a:avLst>
              <a:gd name="adj1" fmla="val -143"/>
              <a:gd name="adj2" fmla="val 62400"/>
            </a:avLst>
          </a:prstGeom>
          <a:noFill/>
          <a:ln w="9525">
            <a:solidFill>
              <a:srgbClr val="FF0000"/>
            </a:solidFill>
            <a:miter lim="800000"/>
            <a:headEnd/>
            <a:tailEnd/>
          </a:ln>
          <a:effectLst/>
        </p:spPr>
        <p:txBody>
          <a:bodyPr/>
          <a:lstStyle/>
          <a:p>
            <a:pPr algn="ctr"/>
            <a:r>
              <a:rPr lang="tr-TR" b="1" dirty="0" smtClean="0">
                <a:solidFill>
                  <a:srgbClr val="C00000"/>
                </a:solidFill>
              </a:rPr>
              <a:t>Doğruya göre simetriye veya </a:t>
            </a:r>
          </a:p>
          <a:p>
            <a:pPr algn="ctr"/>
            <a:r>
              <a:rPr lang="tr-TR" b="1" dirty="0">
                <a:solidFill>
                  <a:srgbClr val="C00000"/>
                </a:solidFill>
              </a:rPr>
              <a:t>A</a:t>
            </a:r>
            <a:r>
              <a:rPr lang="tr-TR" b="1" dirty="0" smtClean="0">
                <a:solidFill>
                  <a:srgbClr val="C00000"/>
                </a:solidFill>
              </a:rPr>
              <a:t>ynaya göre simetriye</a:t>
            </a:r>
          </a:p>
          <a:p>
            <a:pPr algn="ctr"/>
            <a:r>
              <a:rPr lang="tr-TR" b="1" dirty="0" smtClean="0">
                <a:solidFill>
                  <a:srgbClr val="C00000"/>
                </a:solidFill>
              </a:rPr>
              <a:t>Yansıma denir.</a:t>
            </a:r>
            <a:endParaRPr lang="tr-TR" b="1"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6322" y="3881677"/>
            <a:ext cx="3412940" cy="130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AutoShape 11"/>
          <p:cNvSpPr>
            <a:spLocks noChangeArrowheads="1"/>
          </p:cNvSpPr>
          <p:nvPr/>
        </p:nvSpPr>
        <p:spPr bwMode="auto">
          <a:xfrm>
            <a:off x="1187624" y="3990197"/>
            <a:ext cx="1692188" cy="621950"/>
          </a:xfrm>
          <a:prstGeom prst="wedgeRectCallout">
            <a:avLst>
              <a:gd name="adj1" fmla="val 65556"/>
              <a:gd name="adj2" fmla="val -103916"/>
            </a:avLst>
          </a:prstGeom>
          <a:noFill/>
          <a:ln w="9525">
            <a:solidFill>
              <a:srgbClr val="FF0000"/>
            </a:solidFill>
            <a:miter lim="800000"/>
            <a:headEnd/>
            <a:tailEnd/>
          </a:ln>
          <a:effectLst/>
        </p:spPr>
        <p:txBody>
          <a:bodyPr/>
          <a:lstStyle/>
          <a:p>
            <a:pPr algn="ctr"/>
            <a:r>
              <a:rPr lang="tr-TR" b="1" dirty="0"/>
              <a:t>Simetri ekseni (doğrusu)</a:t>
            </a:r>
          </a:p>
        </p:txBody>
      </p:sp>
      <p:sp>
        <p:nvSpPr>
          <p:cNvPr id="11" name="AutoShape 12"/>
          <p:cNvSpPr>
            <a:spLocks noChangeArrowheads="1"/>
          </p:cNvSpPr>
          <p:nvPr/>
        </p:nvSpPr>
        <p:spPr bwMode="auto">
          <a:xfrm>
            <a:off x="105881" y="5356531"/>
            <a:ext cx="8930615" cy="1340768"/>
          </a:xfrm>
          <a:prstGeom prst="wedgeRectCallout">
            <a:avLst>
              <a:gd name="adj1" fmla="val -19676"/>
              <a:gd name="adj2" fmla="val -44292"/>
            </a:avLst>
          </a:prstGeom>
          <a:solidFill>
            <a:srgbClr val="FFFF00"/>
          </a:solidFill>
          <a:ln w="9525">
            <a:solidFill>
              <a:schemeClr val="tx1"/>
            </a:solidFill>
            <a:miter lim="800000"/>
            <a:headEnd/>
            <a:tailEnd/>
          </a:ln>
        </p:spPr>
        <p:txBody>
          <a:bodyPr/>
          <a:lstStyle/>
          <a:p>
            <a:r>
              <a:rPr lang="tr-TR" altLang="zh-CN" sz="2400" b="1"/>
              <a:t>AÇIKLAMA: </a:t>
            </a:r>
            <a:r>
              <a:rPr lang="tr-TR" sz="2000" b="1">
                <a:solidFill>
                  <a:srgbClr val="FF0000"/>
                </a:solidFill>
              </a:rPr>
              <a:t>Bir şeklin Yansımasında şeklin boyutu, biçimi değişmez. </a:t>
            </a:r>
          </a:p>
          <a:p>
            <a:r>
              <a:rPr lang="tr-TR" sz="2000" b="1"/>
              <a:t>	</a:t>
            </a:r>
            <a:r>
              <a:rPr lang="tr-TR" sz="2000" b="1">
                <a:solidFill>
                  <a:srgbClr val="FF0000"/>
                </a:solidFill>
              </a:rPr>
              <a:t>Şeklin yeri ve yönü değişir. </a:t>
            </a:r>
          </a:p>
          <a:p>
            <a:r>
              <a:rPr lang="tr-TR" sz="2000" b="1">
                <a:solidFill>
                  <a:srgbClr val="FF0000"/>
                </a:solidFill>
              </a:rPr>
              <a:t>Bir şeklin kendisi ile yansıması eşittir. </a:t>
            </a:r>
          </a:p>
          <a:p>
            <a:r>
              <a:rPr lang="tr-TR" sz="2000" b="1">
                <a:solidFill>
                  <a:srgbClr val="FF0000"/>
                </a:solidFill>
              </a:rPr>
              <a:t>	Şekil ile yansıyan şekil üst üste çakışır.</a:t>
            </a:r>
            <a:r>
              <a:rPr lang="tr-TR" sz="2000">
                <a:solidFill>
                  <a:srgbClr val="FF0000"/>
                </a:solidFill>
              </a:rPr>
              <a:t> </a:t>
            </a:r>
          </a:p>
        </p:txBody>
      </p:sp>
    </p:spTree>
    <p:extLst>
      <p:ext uri="{BB962C8B-B14F-4D97-AF65-F5344CB8AC3E}">
        <p14:creationId xmlns:p14="http://schemas.microsoft.com/office/powerpoint/2010/main" val="16800578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 calcmode="lin" valueType="num">
                                      <p:cBhvr>
                                        <p:cTn id="7" dur="1000" fill="hold"/>
                                        <p:tgtEl>
                                          <p:spTgt spid="4101"/>
                                        </p:tgtEl>
                                        <p:attrNameLst>
                                          <p:attrName>ppt_x</p:attrName>
                                        </p:attrNameLst>
                                      </p:cBhvr>
                                      <p:tavLst>
                                        <p:tav tm="0">
                                          <p:val>
                                            <p:strVal val="#ppt_x-.2"/>
                                          </p:val>
                                        </p:tav>
                                        <p:tav tm="100000">
                                          <p:val>
                                            <p:strVal val="#ppt_x"/>
                                          </p:val>
                                        </p:tav>
                                      </p:tavLst>
                                    </p:anim>
                                    <p:anim calcmode="lin" valueType="num">
                                      <p:cBhvr>
                                        <p:cTn id="8" dur="1000" fill="hold"/>
                                        <p:tgtEl>
                                          <p:spTgt spid="4101"/>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0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ppt_x</p:attrName>
                                        </p:attrNameLst>
                                      </p:cBhvr>
                                      <p:tavLst>
                                        <p:tav tm="0">
                                          <p:val>
                                            <p:strVal val="#ppt_x-.2"/>
                                          </p:val>
                                        </p:tav>
                                        <p:tav tm="100000">
                                          <p:val>
                                            <p:strVal val="#ppt_x"/>
                                          </p:val>
                                        </p:tav>
                                      </p:tavLst>
                                    </p:anim>
                                    <p:anim calcmode="lin" valueType="num">
                                      <p:cBhvr>
                                        <p:cTn id="2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ppt_x</p:attrName>
                                        </p:attrNameLst>
                                      </p:cBhvr>
                                      <p:tavLst>
                                        <p:tav tm="0">
                                          <p:val>
                                            <p:strVal val="#ppt_x-.2"/>
                                          </p:val>
                                        </p:tav>
                                        <p:tav tm="100000">
                                          <p:val>
                                            <p:strVal val="#ppt_x"/>
                                          </p:val>
                                        </p:tav>
                                      </p:tavLst>
                                    </p:anim>
                                    <p:anim calcmode="lin" valueType="num">
                                      <p:cBhvr>
                                        <p:cTn id="4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04664"/>
            <a:ext cx="8746241"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2483768" y="3789040"/>
            <a:ext cx="1152128" cy="7752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326358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99" y="404664"/>
            <a:ext cx="8769092"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4788024" y="3501008"/>
            <a:ext cx="1152128" cy="7752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23713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5016B82-9F7B-444A-9365-F31A11DAEB89}" type="slidenum">
              <a:rPr lang="tr-TR" smtClean="0"/>
              <a:pPr eaLnBrk="1" hangingPunct="1"/>
              <a:t>22</a:t>
            </a:fld>
            <a:endParaRPr lang="tr-TR" smtClean="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12" y="620688"/>
            <a:ext cx="8529232"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Dikdörtgen 9"/>
          <p:cNvSpPr/>
          <p:nvPr/>
        </p:nvSpPr>
        <p:spPr>
          <a:xfrm>
            <a:off x="5940152" y="3789040"/>
            <a:ext cx="1656184" cy="8749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6971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714" y="699227"/>
            <a:ext cx="7722132"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827584" y="5157192"/>
            <a:ext cx="1728192" cy="7266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900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1000"/>
                                        <p:tgtEl>
                                          <p:spTgt spid="10242"/>
                                        </p:tgtEl>
                                      </p:cBhvr>
                                    </p:animEffect>
                                    <p:anim calcmode="lin" valueType="num">
                                      <p:cBhvr>
                                        <p:cTn id="8" dur="1000" fill="hold"/>
                                        <p:tgtEl>
                                          <p:spTgt spid="10242"/>
                                        </p:tgtEl>
                                        <p:attrNameLst>
                                          <p:attrName>ppt_x</p:attrName>
                                        </p:attrNameLst>
                                      </p:cBhvr>
                                      <p:tavLst>
                                        <p:tav tm="0">
                                          <p:val>
                                            <p:strVal val="#ppt_x"/>
                                          </p:val>
                                        </p:tav>
                                        <p:tav tm="100000">
                                          <p:val>
                                            <p:strVal val="#ppt_x"/>
                                          </p:val>
                                        </p:tav>
                                      </p:tavLst>
                                    </p:anim>
                                    <p:anim calcmode="lin" valueType="num">
                                      <p:cBhvr>
                                        <p:cTn id="9"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955" y="188640"/>
            <a:ext cx="7128792" cy="6265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2915816" y="5764522"/>
            <a:ext cx="1728192" cy="7266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69238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A53CEF-0BE8-4628-AD59-D762226EF5E4}" type="slidenum">
              <a:rPr lang="tr-TR" smtClean="0"/>
              <a:pPr eaLnBrk="1" hangingPunct="1"/>
              <a:t>25</a:t>
            </a:fld>
            <a:endParaRPr lang="tr-TR" smtClean="0"/>
          </a:p>
        </p:txBody>
      </p:sp>
      <p:pic>
        <p:nvPicPr>
          <p:cNvPr id="399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0481" y="1066800"/>
            <a:ext cx="5791200" cy="567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6"/>
          <p:cNvSpPr>
            <a:spLocks noChangeArrowheads="1"/>
          </p:cNvSpPr>
          <p:nvPr/>
        </p:nvSpPr>
        <p:spPr bwMode="auto">
          <a:xfrm>
            <a:off x="304800" y="228600"/>
            <a:ext cx="8686800" cy="762000"/>
          </a:xfrm>
          <a:prstGeom prst="wedgeRectCallout">
            <a:avLst>
              <a:gd name="adj1" fmla="val -21491"/>
              <a:gd name="adj2" fmla="val 39759"/>
            </a:avLst>
          </a:prstGeom>
          <a:solidFill>
            <a:schemeClr val="accent5">
              <a:lumMod val="40000"/>
              <a:lumOff val="60000"/>
            </a:schemeClr>
          </a:solidFill>
          <a:ln w="9525">
            <a:solidFill>
              <a:schemeClr val="tx1"/>
            </a:solidFill>
            <a:miter lim="800000"/>
            <a:headEnd/>
            <a:tailEnd/>
          </a:ln>
          <a:effectLst/>
        </p:spPr>
        <p:txBody>
          <a:bodyPr/>
          <a:lstStyle/>
          <a:p>
            <a:r>
              <a:rPr lang="tr-TR" sz="2000" b="1" dirty="0"/>
              <a:t>8</a:t>
            </a:r>
            <a:r>
              <a:rPr lang="tr-TR" sz="2000" b="1" dirty="0" smtClean="0"/>
              <a:t>) </a:t>
            </a:r>
            <a:r>
              <a:rPr lang="tr-TR" sz="2000" b="1" dirty="0"/>
              <a:t>Aşağıdaki koordinat düzleminde verilen ABC üçgeninin </a:t>
            </a:r>
            <a:r>
              <a:rPr lang="tr-TR" sz="2000" b="1" dirty="0" smtClean="0"/>
              <a:t>orijine </a:t>
            </a:r>
            <a:r>
              <a:rPr lang="tr-TR" sz="2000" b="1" dirty="0"/>
              <a:t>göre </a:t>
            </a:r>
            <a:r>
              <a:rPr lang="tr-TR" sz="2000" b="1" dirty="0" smtClean="0"/>
              <a:t>yansıması </a:t>
            </a:r>
            <a:r>
              <a:rPr lang="tr-TR" sz="2000" b="1" dirty="0"/>
              <a:t>alındığında A’ noktasının koordinatı aşağıdaki seçeneklerden hangisi olur?</a:t>
            </a:r>
          </a:p>
        </p:txBody>
      </p:sp>
      <p:sp>
        <p:nvSpPr>
          <p:cNvPr id="39943" name="AutoShape 7"/>
          <p:cNvSpPr>
            <a:spLocks noChangeArrowheads="1"/>
          </p:cNvSpPr>
          <p:nvPr/>
        </p:nvSpPr>
        <p:spPr bwMode="auto">
          <a:xfrm>
            <a:off x="152400" y="1752600"/>
            <a:ext cx="2133600" cy="609600"/>
          </a:xfrm>
          <a:prstGeom prst="wedgeRectCallout">
            <a:avLst>
              <a:gd name="adj1" fmla="val -16069"/>
              <a:gd name="adj2" fmla="val -20310"/>
            </a:avLst>
          </a:prstGeom>
          <a:solidFill>
            <a:srgbClr val="FFFF00"/>
          </a:solidFill>
          <a:ln w="9525">
            <a:solidFill>
              <a:schemeClr val="tx1"/>
            </a:solidFill>
            <a:miter lim="800000"/>
            <a:headEnd/>
            <a:tailEnd/>
          </a:ln>
          <a:effectLst/>
        </p:spPr>
        <p:txBody>
          <a:bodyPr/>
          <a:lstStyle/>
          <a:p>
            <a:r>
              <a:rPr lang="tr-TR" sz="3200" b="1"/>
              <a:t>A)A’(-3,4)</a:t>
            </a:r>
          </a:p>
        </p:txBody>
      </p:sp>
      <p:sp>
        <p:nvSpPr>
          <p:cNvPr id="39944" name="AutoShape 8"/>
          <p:cNvSpPr>
            <a:spLocks noChangeArrowheads="1"/>
          </p:cNvSpPr>
          <p:nvPr/>
        </p:nvSpPr>
        <p:spPr bwMode="auto">
          <a:xfrm>
            <a:off x="152400" y="2971800"/>
            <a:ext cx="2133600" cy="609600"/>
          </a:xfrm>
          <a:prstGeom prst="wedgeRectCallout">
            <a:avLst>
              <a:gd name="adj1" fmla="val 10269"/>
              <a:gd name="adj2" fmla="val -24741"/>
            </a:avLst>
          </a:prstGeom>
          <a:solidFill>
            <a:srgbClr val="FFFF00"/>
          </a:solidFill>
          <a:ln w="9525">
            <a:solidFill>
              <a:schemeClr val="tx1"/>
            </a:solidFill>
            <a:miter lim="800000"/>
            <a:headEnd/>
            <a:tailEnd/>
          </a:ln>
          <a:effectLst/>
        </p:spPr>
        <p:txBody>
          <a:bodyPr/>
          <a:lstStyle/>
          <a:p>
            <a:r>
              <a:rPr lang="tr-TR" sz="3200" b="1"/>
              <a:t>B)A’(3,4)</a:t>
            </a:r>
          </a:p>
        </p:txBody>
      </p:sp>
      <p:sp>
        <p:nvSpPr>
          <p:cNvPr id="39945" name="AutoShape 9"/>
          <p:cNvSpPr>
            <a:spLocks noChangeArrowheads="1"/>
          </p:cNvSpPr>
          <p:nvPr/>
        </p:nvSpPr>
        <p:spPr bwMode="auto">
          <a:xfrm>
            <a:off x="152400" y="4038600"/>
            <a:ext cx="2133600" cy="609600"/>
          </a:xfrm>
          <a:prstGeom prst="wedgeRectCallout">
            <a:avLst>
              <a:gd name="adj1" fmla="val 9449"/>
              <a:gd name="adj2" fmla="val -26560"/>
            </a:avLst>
          </a:prstGeom>
          <a:solidFill>
            <a:srgbClr val="FFFF00"/>
          </a:solidFill>
          <a:ln w="9525">
            <a:solidFill>
              <a:schemeClr val="tx1"/>
            </a:solidFill>
            <a:miter lim="800000"/>
            <a:headEnd/>
            <a:tailEnd/>
          </a:ln>
          <a:effectLst/>
        </p:spPr>
        <p:txBody>
          <a:bodyPr/>
          <a:lstStyle/>
          <a:p>
            <a:r>
              <a:rPr lang="tr-TR" sz="3200" b="1"/>
              <a:t>C)A’(3,-4)</a:t>
            </a:r>
          </a:p>
        </p:txBody>
      </p:sp>
      <p:sp>
        <p:nvSpPr>
          <p:cNvPr id="39946" name="AutoShape 10"/>
          <p:cNvSpPr>
            <a:spLocks noChangeArrowheads="1"/>
          </p:cNvSpPr>
          <p:nvPr/>
        </p:nvSpPr>
        <p:spPr bwMode="auto">
          <a:xfrm>
            <a:off x="152400" y="5257800"/>
            <a:ext cx="2133600" cy="609600"/>
          </a:xfrm>
          <a:prstGeom prst="wedgeRectCallout">
            <a:avLst>
              <a:gd name="adj1" fmla="val -1486"/>
              <a:gd name="adj2" fmla="val -3125"/>
            </a:avLst>
          </a:prstGeom>
          <a:solidFill>
            <a:srgbClr val="FFFF00"/>
          </a:solidFill>
          <a:ln w="9525">
            <a:solidFill>
              <a:schemeClr val="tx1"/>
            </a:solidFill>
            <a:miter lim="800000"/>
            <a:headEnd/>
            <a:tailEnd/>
          </a:ln>
          <a:effectLst/>
        </p:spPr>
        <p:txBody>
          <a:bodyPr/>
          <a:lstStyle/>
          <a:p>
            <a:r>
              <a:rPr lang="tr-TR" sz="3200" b="1"/>
              <a:t>D)A’(4,-3)</a:t>
            </a:r>
          </a:p>
        </p:txBody>
      </p:sp>
      <p:sp>
        <p:nvSpPr>
          <p:cNvPr id="10" name="Dikdörtgen 9"/>
          <p:cNvSpPr/>
          <p:nvPr/>
        </p:nvSpPr>
        <p:spPr>
          <a:xfrm>
            <a:off x="-1" y="3789040"/>
            <a:ext cx="2610481"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Oval 2"/>
          <p:cNvSpPr/>
          <p:nvPr/>
        </p:nvSpPr>
        <p:spPr>
          <a:xfrm>
            <a:off x="7009234" y="5870028"/>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AutoShape 9"/>
          <p:cNvSpPr>
            <a:spLocks noChangeArrowheads="1"/>
          </p:cNvSpPr>
          <p:nvPr/>
        </p:nvSpPr>
        <p:spPr bwMode="auto">
          <a:xfrm>
            <a:off x="6209717" y="5238586"/>
            <a:ext cx="1827634" cy="609600"/>
          </a:xfrm>
          <a:prstGeom prst="wedgeRectCallout">
            <a:avLst>
              <a:gd name="adj1" fmla="val 9449"/>
              <a:gd name="adj2" fmla="val -26560"/>
            </a:avLst>
          </a:prstGeom>
          <a:noFill/>
          <a:ln w="9525">
            <a:noFill/>
            <a:miter lim="800000"/>
            <a:headEnd/>
            <a:tailEnd/>
          </a:ln>
          <a:effectLst/>
        </p:spPr>
        <p:txBody>
          <a:bodyPr/>
          <a:lstStyle/>
          <a:p>
            <a:r>
              <a:rPr lang="tr-TR" sz="3200" b="1" dirty="0"/>
              <a:t>C)A’(3,-4)</a:t>
            </a:r>
          </a:p>
        </p:txBody>
      </p:sp>
    </p:spTree>
    <p:extLst>
      <p:ext uri="{BB962C8B-B14F-4D97-AF65-F5344CB8AC3E}">
        <p14:creationId xmlns:p14="http://schemas.microsoft.com/office/powerpoint/2010/main" val="36988778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9942"/>
                                        </p:tgtEl>
                                        <p:attrNameLst>
                                          <p:attrName>style.visibility</p:attrName>
                                        </p:attrNameLst>
                                      </p:cBhvr>
                                      <p:to>
                                        <p:strVal val="visible"/>
                                      </p:to>
                                    </p:set>
                                    <p:anim calcmode="lin" valueType="num">
                                      <p:cBhvr>
                                        <p:cTn id="7" dur="1000" fill="hold"/>
                                        <p:tgtEl>
                                          <p:spTgt spid="39942"/>
                                        </p:tgtEl>
                                        <p:attrNameLst>
                                          <p:attrName>ppt_x</p:attrName>
                                        </p:attrNameLst>
                                      </p:cBhvr>
                                      <p:tavLst>
                                        <p:tav tm="0">
                                          <p:val>
                                            <p:strVal val="#ppt_x-.2"/>
                                          </p:val>
                                        </p:tav>
                                        <p:tav tm="100000">
                                          <p:val>
                                            <p:strVal val="#ppt_x"/>
                                          </p:val>
                                        </p:tav>
                                      </p:tavLst>
                                    </p:anim>
                                    <p:anim calcmode="lin" valueType="num">
                                      <p:cBhvr>
                                        <p:cTn id="8" dur="1000" fill="hold"/>
                                        <p:tgtEl>
                                          <p:spTgt spid="39942"/>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4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9941"/>
                                        </p:tgtEl>
                                        <p:attrNameLst>
                                          <p:attrName>style.visibility</p:attrName>
                                        </p:attrNameLst>
                                      </p:cBhvr>
                                      <p:to>
                                        <p:strVal val="visible"/>
                                      </p:to>
                                    </p:set>
                                    <p:anim calcmode="lin" valueType="num">
                                      <p:cBhvr>
                                        <p:cTn id="14" dur="1000" fill="hold"/>
                                        <p:tgtEl>
                                          <p:spTgt spid="39941"/>
                                        </p:tgtEl>
                                        <p:attrNameLst>
                                          <p:attrName>ppt_x</p:attrName>
                                        </p:attrNameLst>
                                      </p:cBhvr>
                                      <p:tavLst>
                                        <p:tav tm="0">
                                          <p:val>
                                            <p:strVal val="#ppt_x-.2"/>
                                          </p:val>
                                        </p:tav>
                                        <p:tav tm="100000">
                                          <p:val>
                                            <p:strVal val="#ppt_x"/>
                                          </p:val>
                                        </p:tav>
                                      </p:tavLst>
                                    </p:anim>
                                    <p:anim calcmode="lin" valueType="num">
                                      <p:cBhvr>
                                        <p:cTn id="15" dur="1000" fill="hold"/>
                                        <p:tgtEl>
                                          <p:spTgt spid="3994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994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9943"/>
                                        </p:tgtEl>
                                        <p:attrNameLst>
                                          <p:attrName>style.visibility</p:attrName>
                                        </p:attrNameLst>
                                      </p:cBhvr>
                                      <p:to>
                                        <p:strVal val="visible"/>
                                      </p:to>
                                    </p:set>
                                    <p:anim calcmode="lin" valueType="num">
                                      <p:cBhvr>
                                        <p:cTn id="21" dur="1000" fill="hold"/>
                                        <p:tgtEl>
                                          <p:spTgt spid="39943"/>
                                        </p:tgtEl>
                                        <p:attrNameLst>
                                          <p:attrName>ppt_x</p:attrName>
                                        </p:attrNameLst>
                                      </p:cBhvr>
                                      <p:tavLst>
                                        <p:tav tm="0">
                                          <p:val>
                                            <p:strVal val="#ppt_x-.2"/>
                                          </p:val>
                                        </p:tav>
                                        <p:tav tm="100000">
                                          <p:val>
                                            <p:strVal val="#ppt_x"/>
                                          </p:val>
                                        </p:tav>
                                      </p:tavLst>
                                    </p:anim>
                                    <p:anim calcmode="lin" valueType="num">
                                      <p:cBhvr>
                                        <p:cTn id="22" dur="1000" fill="hold"/>
                                        <p:tgtEl>
                                          <p:spTgt spid="3994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994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9944"/>
                                        </p:tgtEl>
                                        <p:attrNameLst>
                                          <p:attrName>style.visibility</p:attrName>
                                        </p:attrNameLst>
                                      </p:cBhvr>
                                      <p:to>
                                        <p:strVal val="visible"/>
                                      </p:to>
                                    </p:set>
                                    <p:anim calcmode="lin" valueType="num">
                                      <p:cBhvr>
                                        <p:cTn id="28" dur="1000" fill="hold"/>
                                        <p:tgtEl>
                                          <p:spTgt spid="39944"/>
                                        </p:tgtEl>
                                        <p:attrNameLst>
                                          <p:attrName>ppt_x</p:attrName>
                                        </p:attrNameLst>
                                      </p:cBhvr>
                                      <p:tavLst>
                                        <p:tav tm="0">
                                          <p:val>
                                            <p:strVal val="#ppt_x-.2"/>
                                          </p:val>
                                        </p:tav>
                                        <p:tav tm="100000">
                                          <p:val>
                                            <p:strVal val="#ppt_x"/>
                                          </p:val>
                                        </p:tav>
                                      </p:tavLst>
                                    </p:anim>
                                    <p:anim calcmode="lin" valueType="num">
                                      <p:cBhvr>
                                        <p:cTn id="29" dur="1000" fill="hold"/>
                                        <p:tgtEl>
                                          <p:spTgt spid="3994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994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9945"/>
                                        </p:tgtEl>
                                        <p:attrNameLst>
                                          <p:attrName>style.visibility</p:attrName>
                                        </p:attrNameLst>
                                      </p:cBhvr>
                                      <p:to>
                                        <p:strVal val="visible"/>
                                      </p:to>
                                    </p:set>
                                    <p:anim calcmode="lin" valueType="num">
                                      <p:cBhvr>
                                        <p:cTn id="35" dur="1000" fill="hold"/>
                                        <p:tgtEl>
                                          <p:spTgt spid="39945"/>
                                        </p:tgtEl>
                                        <p:attrNameLst>
                                          <p:attrName>ppt_x</p:attrName>
                                        </p:attrNameLst>
                                      </p:cBhvr>
                                      <p:tavLst>
                                        <p:tav tm="0">
                                          <p:val>
                                            <p:strVal val="#ppt_x-.2"/>
                                          </p:val>
                                        </p:tav>
                                        <p:tav tm="100000">
                                          <p:val>
                                            <p:strVal val="#ppt_x"/>
                                          </p:val>
                                        </p:tav>
                                      </p:tavLst>
                                    </p:anim>
                                    <p:anim calcmode="lin" valueType="num">
                                      <p:cBhvr>
                                        <p:cTn id="36" dur="1000" fill="hold"/>
                                        <p:tgtEl>
                                          <p:spTgt spid="3994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94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39946"/>
                                        </p:tgtEl>
                                        <p:attrNameLst>
                                          <p:attrName>style.visibility</p:attrName>
                                        </p:attrNameLst>
                                      </p:cBhvr>
                                      <p:to>
                                        <p:strVal val="visible"/>
                                      </p:to>
                                    </p:set>
                                    <p:anim calcmode="lin" valueType="num">
                                      <p:cBhvr>
                                        <p:cTn id="42" dur="1000" fill="hold"/>
                                        <p:tgtEl>
                                          <p:spTgt spid="39946"/>
                                        </p:tgtEl>
                                        <p:attrNameLst>
                                          <p:attrName>ppt_x</p:attrName>
                                        </p:attrNameLst>
                                      </p:cBhvr>
                                      <p:tavLst>
                                        <p:tav tm="0">
                                          <p:val>
                                            <p:strVal val="#ppt_x-.2"/>
                                          </p:val>
                                        </p:tav>
                                        <p:tav tm="100000">
                                          <p:val>
                                            <p:strVal val="#ppt_x"/>
                                          </p:val>
                                        </p:tav>
                                      </p:tavLst>
                                    </p:anim>
                                    <p:anim calcmode="lin" valueType="num">
                                      <p:cBhvr>
                                        <p:cTn id="43" dur="1000" fill="hold"/>
                                        <p:tgtEl>
                                          <p:spTgt spid="3994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9946"/>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ppt_x</p:attrName>
                                        </p:attrNameLst>
                                      </p:cBhvr>
                                      <p:tavLst>
                                        <p:tav tm="0">
                                          <p:val>
                                            <p:strVal val="#ppt_x-.2"/>
                                          </p:val>
                                        </p:tav>
                                        <p:tav tm="100000">
                                          <p:val>
                                            <p:strVal val="#ppt_x"/>
                                          </p:val>
                                        </p:tav>
                                      </p:tavLst>
                                    </p:anim>
                                    <p:anim calcmode="lin" valueType="num">
                                      <p:cBhvr>
                                        <p:cTn id="6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animBg="1"/>
      <p:bldP spid="39943" grpId="0" animBg="1"/>
      <p:bldP spid="39944" grpId="0" animBg="1"/>
      <p:bldP spid="39945" grpId="0" animBg="1"/>
      <p:bldP spid="39946" grpId="0" animBg="1"/>
      <p:bldP spid="10" grpId="0" animBg="1"/>
      <p:bldP spid="3"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150" y="71438"/>
            <a:ext cx="6743700" cy="671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01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1F374D6-876B-473F-95E3-D1FCA1023383}" type="slidenum">
              <a:rPr lang="tr-TR" smtClean="0"/>
              <a:pPr eaLnBrk="1" hangingPunct="1"/>
              <a:t>27</a:t>
            </a:fld>
            <a:endParaRPr lang="tr-TR" smtClean="0"/>
          </a:p>
        </p:txBody>
      </p:sp>
      <p:sp>
        <p:nvSpPr>
          <p:cNvPr id="40964" name="AutoShape 4"/>
          <p:cNvSpPr>
            <a:spLocks noChangeArrowheads="1"/>
          </p:cNvSpPr>
          <p:nvPr/>
        </p:nvSpPr>
        <p:spPr bwMode="auto">
          <a:xfrm>
            <a:off x="304800" y="193785"/>
            <a:ext cx="8686800" cy="914400"/>
          </a:xfrm>
          <a:prstGeom prst="wedgeRectCallout">
            <a:avLst>
              <a:gd name="adj1" fmla="val -25000"/>
              <a:gd name="adj2" fmla="val 14759"/>
            </a:avLst>
          </a:prstGeom>
          <a:solidFill>
            <a:schemeClr val="accent5">
              <a:lumMod val="40000"/>
              <a:lumOff val="60000"/>
            </a:schemeClr>
          </a:solidFill>
          <a:ln w="9525">
            <a:solidFill>
              <a:schemeClr val="tx1"/>
            </a:solidFill>
            <a:miter lim="800000"/>
            <a:headEnd/>
            <a:tailEnd/>
          </a:ln>
          <a:effectLst/>
        </p:spPr>
        <p:txBody>
          <a:bodyPr/>
          <a:lstStyle/>
          <a:p>
            <a:r>
              <a:rPr lang="tr-TR" sz="2000" b="1" dirty="0"/>
              <a:t>9</a:t>
            </a:r>
            <a:r>
              <a:rPr lang="tr-TR" sz="2000" b="1" dirty="0" smtClean="0"/>
              <a:t>)Aşağıdaki </a:t>
            </a:r>
            <a:r>
              <a:rPr lang="tr-TR" sz="2000" b="1" dirty="0"/>
              <a:t>koordinat düzleminde verilen ABC üçgeninin X eksenine  göre yansıması alındığında B’ noktasının koordinatı aşağıdaki seçeneklerden hangisi olur?</a:t>
            </a:r>
          </a:p>
        </p:txBody>
      </p:sp>
      <p:pic>
        <p:nvPicPr>
          <p:cNvPr id="409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185" y="1202531"/>
            <a:ext cx="5791200" cy="567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AutoShape 6"/>
          <p:cNvSpPr>
            <a:spLocks noChangeArrowheads="1"/>
          </p:cNvSpPr>
          <p:nvPr/>
        </p:nvSpPr>
        <p:spPr bwMode="auto">
          <a:xfrm>
            <a:off x="152400" y="1752600"/>
            <a:ext cx="2133600" cy="609600"/>
          </a:xfrm>
          <a:prstGeom prst="wedgeRectCallout">
            <a:avLst>
              <a:gd name="adj1" fmla="val -16069"/>
              <a:gd name="adj2" fmla="val -20310"/>
            </a:avLst>
          </a:prstGeom>
          <a:solidFill>
            <a:srgbClr val="FFFF00"/>
          </a:solidFill>
          <a:ln w="9525">
            <a:solidFill>
              <a:schemeClr val="tx1"/>
            </a:solidFill>
            <a:miter lim="800000"/>
            <a:headEnd/>
            <a:tailEnd/>
          </a:ln>
          <a:effectLst/>
        </p:spPr>
        <p:txBody>
          <a:bodyPr/>
          <a:lstStyle/>
          <a:p>
            <a:r>
              <a:rPr lang="tr-TR" sz="3200" b="1"/>
              <a:t>A)B’(4,-1)</a:t>
            </a:r>
          </a:p>
        </p:txBody>
      </p:sp>
      <p:sp>
        <p:nvSpPr>
          <p:cNvPr id="40967" name="AutoShape 7"/>
          <p:cNvSpPr>
            <a:spLocks noChangeArrowheads="1"/>
          </p:cNvSpPr>
          <p:nvPr/>
        </p:nvSpPr>
        <p:spPr bwMode="auto">
          <a:xfrm>
            <a:off x="228600" y="2971800"/>
            <a:ext cx="2133600" cy="609600"/>
          </a:xfrm>
          <a:prstGeom prst="wedgeRectCallout">
            <a:avLst>
              <a:gd name="adj1" fmla="val -444"/>
              <a:gd name="adj2" fmla="val -24741"/>
            </a:avLst>
          </a:prstGeom>
          <a:solidFill>
            <a:srgbClr val="FFFF00"/>
          </a:solidFill>
          <a:ln w="9525">
            <a:solidFill>
              <a:schemeClr val="tx1"/>
            </a:solidFill>
            <a:miter lim="800000"/>
            <a:headEnd/>
            <a:tailEnd/>
          </a:ln>
          <a:effectLst/>
        </p:spPr>
        <p:txBody>
          <a:bodyPr/>
          <a:lstStyle/>
          <a:p>
            <a:r>
              <a:rPr lang="tr-TR" sz="3200" b="1"/>
              <a:t>B)B’(-4,1)</a:t>
            </a:r>
          </a:p>
        </p:txBody>
      </p:sp>
      <p:sp>
        <p:nvSpPr>
          <p:cNvPr id="40968" name="AutoShape 8"/>
          <p:cNvSpPr>
            <a:spLocks noChangeArrowheads="1"/>
          </p:cNvSpPr>
          <p:nvPr/>
        </p:nvSpPr>
        <p:spPr bwMode="auto">
          <a:xfrm>
            <a:off x="228600" y="4038600"/>
            <a:ext cx="2133600" cy="609600"/>
          </a:xfrm>
          <a:prstGeom prst="wedgeRectCallout">
            <a:avLst>
              <a:gd name="adj1" fmla="val -1264"/>
              <a:gd name="adj2" fmla="val -26560"/>
            </a:avLst>
          </a:prstGeom>
          <a:solidFill>
            <a:srgbClr val="FFFF00"/>
          </a:solidFill>
          <a:ln w="9525">
            <a:solidFill>
              <a:schemeClr val="tx1"/>
            </a:solidFill>
            <a:miter lim="800000"/>
            <a:headEnd/>
            <a:tailEnd/>
          </a:ln>
          <a:effectLst/>
        </p:spPr>
        <p:txBody>
          <a:bodyPr/>
          <a:lstStyle/>
          <a:p>
            <a:r>
              <a:rPr lang="tr-TR" sz="3200" b="1"/>
              <a:t>C)B’(4,1)</a:t>
            </a:r>
          </a:p>
        </p:txBody>
      </p:sp>
      <p:sp>
        <p:nvSpPr>
          <p:cNvPr id="40969" name="AutoShape 9"/>
          <p:cNvSpPr>
            <a:spLocks noChangeArrowheads="1"/>
          </p:cNvSpPr>
          <p:nvPr/>
        </p:nvSpPr>
        <p:spPr bwMode="auto">
          <a:xfrm>
            <a:off x="228600" y="5257800"/>
            <a:ext cx="2133600" cy="609600"/>
          </a:xfrm>
          <a:prstGeom prst="wedgeRectCallout">
            <a:avLst>
              <a:gd name="adj1" fmla="val 2083"/>
              <a:gd name="adj2" fmla="val -3125"/>
            </a:avLst>
          </a:prstGeom>
          <a:solidFill>
            <a:srgbClr val="FFFF00"/>
          </a:solidFill>
          <a:ln w="9525">
            <a:solidFill>
              <a:schemeClr val="tx1"/>
            </a:solidFill>
            <a:miter lim="800000"/>
            <a:headEnd/>
            <a:tailEnd/>
          </a:ln>
          <a:effectLst/>
        </p:spPr>
        <p:txBody>
          <a:bodyPr/>
          <a:lstStyle/>
          <a:p>
            <a:r>
              <a:rPr lang="tr-TR" sz="3200" b="1" dirty="0"/>
              <a:t>D)B’(-4,-1)</a:t>
            </a:r>
          </a:p>
        </p:txBody>
      </p:sp>
      <p:sp>
        <p:nvSpPr>
          <p:cNvPr id="10" name="Dikdörtgen 9"/>
          <p:cNvSpPr/>
          <p:nvPr/>
        </p:nvSpPr>
        <p:spPr>
          <a:xfrm>
            <a:off x="0" y="5022540"/>
            <a:ext cx="2610481"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Oval 10"/>
          <p:cNvSpPr/>
          <p:nvPr/>
        </p:nvSpPr>
        <p:spPr>
          <a:xfrm>
            <a:off x="3419872" y="4428797"/>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AutoShape 9"/>
          <p:cNvSpPr>
            <a:spLocks noChangeArrowheads="1"/>
          </p:cNvSpPr>
          <p:nvPr/>
        </p:nvSpPr>
        <p:spPr bwMode="auto">
          <a:xfrm>
            <a:off x="2843808" y="4717740"/>
            <a:ext cx="2133600" cy="609600"/>
          </a:xfrm>
          <a:prstGeom prst="wedgeRectCallout">
            <a:avLst>
              <a:gd name="adj1" fmla="val 2083"/>
              <a:gd name="adj2" fmla="val -3125"/>
            </a:avLst>
          </a:prstGeom>
          <a:noFill/>
          <a:ln w="9525">
            <a:noFill/>
            <a:miter lim="800000"/>
            <a:headEnd/>
            <a:tailEnd/>
          </a:ln>
          <a:effectLst/>
        </p:spPr>
        <p:txBody>
          <a:bodyPr/>
          <a:lstStyle/>
          <a:p>
            <a:r>
              <a:rPr lang="tr-TR" sz="3200" b="1" dirty="0"/>
              <a:t>D)B’(-4,-1)</a:t>
            </a:r>
          </a:p>
        </p:txBody>
      </p:sp>
    </p:spTree>
    <p:extLst>
      <p:ext uri="{BB962C8B-B14F-4D97-AF65-F5344CB8AC3E}">
        <p14:creationId xmlns:p14="http://schemas.microsoft.com/office/powerpoint/2010/main" val="7197888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1000" fill="hold"/>
                                        <p:tgtEl>
                                          <p:spTgt spid="40964"/>
                                        </p:tgtEl>
                                        <p:attrNameLst>
                                          <p:attrName>ppt_x</p:attrName>
                                        </p:attrNameLst>
                                      </p:cBhvr>
                                      <p:tavLst>
                                        <p:tav tm="0">
                                          <p:val>
                                            <p:strVal val="#ppt_x-.2"/>
                                          </p:val>
                                        </p:tav>
                                        <p:tav tm="100000">
                                          <p:val>
                                            <p:strVal val="#ppt_x"/>
                                          </p:val>
                                        </p:tav>
                                      </p:tavLst>
                                    </p:anim>
                                    <p:anim calcmode="lin" valueType="num">
                                      <p:cBhvr>
                                        <p:cTn id="8" dur="1000" fill="hold"/>
                                        <p:tgtEl>
                                          <p:spTgt spid="4096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0965"/>
                                        </p:tgtEl>
                                        <p:attrNameLst>
                                          <p:attrName>style.visibility</p:attrName>
                                        </p:attrNameLst>
                                      </p:cBhvr>
                                      <p:to>
                                        <p:strVal val="visible"/>
                                      </p:to>
                                    </p:set>
                                    <p:anim calcmode="lin" valueType="num">
                                      <p:cBhvr>
                                        <p:cTn id="14" dur="1000" fill="hold"/>
                                        <p:tgtEl>
                                          <p:spTgt spid="40965"/>
                                        </p:tgtEl>
                                        <p:attrNameLst>
                                          <p:attrName>ppt_x</p:attrName>
                                        </p:attrNameLst>
                                      </p:cBhvr>
                                      <p:tavLst>
                                        <p:tav tm="0">
                                          <p:val>
                                            <p:strVal val="#ppt_x-.2"/>
                                          </p:val>
                                        </p:tav>
                                        <p:tav tm="100000">
                                          <p:val>
                                            <p:strVal val="#ppt_x"/>
                                          </p:val>
                                        </p:tav>
                                      </p:tavLst>
                                    </p:anim>
                                    <p:anim calcmode="lin" valueType="num">
                                      <p:cBhvr>
                                        <p:cTn id="15" dur="1000" fill="hold"/>
                                        <p:tgtEl>
                                          <p:spTgt spid="4096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096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0966"/>
                                        </p:tgtEl>
                                        <p:attrNameLst>
                                          <p:attrName>style.visibility</p:attrName>
                                        </p:attrNameLst>
                                      </p:cBhvr>
                                      <p:to>
                                        <p:strVal val="visible"/>
                                      </p:to>
                                    </p:set>
                                    <p:anim calcmode="lin" valueType="num">
                                      <p:cBhvr>
                                        <p:cTn id="21" dur="1000" fill="hold"/>
                                        <p:tgtEl>
                                          <p:spTgt spid="40966"/>
                                        </p:tgtEl>
                                        <p:attrNameLst>
                                          <p:attrName>ppt_x</p:attrName>
                                        </p:attrNameLst>
                                      </p:cBhvr>
                                      <p:tavLst>
                                        <p:tav tm="0">
                                          <p:val>
                                            <p:strVal val="#ppt_x-.2"/>
                                          </p:val>
                                        </p:tav>
                                        <p:tav tm="100000">
                                          <p:val>
                                            <p:strVal val="#ppt_x"/>
                                          </p:val>
                                        </p:tav>
                                      </p:tavLst>
                                    </p:anim>
                                    <p:anim calcmode="lin" valueType="num">
                                      <p:cBhvr>
                                        <p:cTn id="22" dur="1000" fill="hold"/>
                                        <p:tgtEl>
                                          <p:spTgt spid="4096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096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0967"/>
                                        </p:tgtEl>
                                        <p:attrNameLst>
                                          <p:attrName>style.visibility</p:attrName>
                                        </p:attrNameLst>
                                      </p:cBhvr>
                                      <p:to>
                                        <p:strVal val="visible"/>
                                      </p:to>
                                    </p:set>
                                    <p:anim calcmode="lin" valueType="num">
                                      <p:cBhvr>
                                        <p:cTn id="28" dur="1000" fill="hold"/>
                                        <p:tgtEl>
                                          <p:spTgt spid="40967"/>
                                        </p:tgtEl>
                                        <p:attrNameLst>
                                          <p:attrName>ppt_x</p:attrName>
                                        </p:attrNameLst>
                                      </p:cBhvr>
                                      <p:tavLst>
                                        <p:tav tm="0">
                                          <p:val>
                                            <p:strVal val="#ppt_x-.2"/>
                                          </p:val>
                                        </p:tav>
                                        <p:tav tm="100000">
                                          <p:val>
                                            <p:strVal val="#ppt_x"/>
                                          </p:val>
                                        </p:tav>
                                      </p:tavLst>
                                    </p:anim>
                                    <p:anim calcmode="lin" valueType="num">
                                      <p:cBhvr>
                                        <p:cTn id="29" dur="1000" fill="hold"/>
                                        <p:tgtEl>
                                          <p:spTgt spid="4096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096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40968"/>
                                        </p:tgtEl>
                                        <p:attrNameLst>
                                          <p:attrName>style.visibility</p:attrName>
                                        </p:attrNameLst>
                                      </p:cBhvr>
                                      <p:to>
                                        <p:strVal val="visible"/>
                                      </p:to>
                                    </p:set>
                                    <p:anim calcmode="lin" valueType="num">
                                      <p:cBhvr>
                                        <p:cTn id="35" dur="1000" fill="hold"/>
                                        <p:tgtEl>
                                          <p:spTgt spid="40968"/>
                                        </p:tgtEl>
                                        <p:attrNameLst>
                                          <p:attrName>ppt_x</p:attrName>
                                        </p:attrNameLst>
                                      </p:cBhvr>
                                      <p:tavLst>
                                        <p:tav tm="0">
                                          <p:val>
                                            <p:strVal val="#ppt_x-.2"/>
                                          </p:val>
                                        </p:tav>
                                        <p:tav tm="100000">
                                          <p:val>
                                            <p:strVal val="#ppt_x"/>
                                          </p:val>
                                        </p:tav>
                                      </p:tavLst>
                                    </p:anim>
                                    <p:anim calcmode="lin" valueType="num">
                                      <p:cBhvr>
                                        <p:cTn id="36" dur="1000" fill="hold"/>
                                        <p:tgtEl>
                                          <p:spTgt spid="4096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409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0969"/>
                                        </p:tgtEl>
                                        <p:attrNameLst>
                                          <p:attrName>style.visibility</p:attrName>
                                        </p:attrNameLst>
                                      </p:cBhvr>
                                      <p:to>
                                        <p:strVal val="visible"/>
                                      </p:to>
                                    </p:set>
                                    <p:anim calcmode="lin" valueType="num">
                                      <p:cBhvr>
                                        <p:cTn id="42" dur="1000" fill="hold"/>
                                        <p:tgtEl>
                                          <p:spTgt spid="40969"/>
                                        </p:tgtEl>
                                        <p:attrNameLst>
                                          <p:attrName>ppt_x</p:attrName>
                                        </p:attrNameLst>
                                      </p:cBhvr>
                                      <p:tavLst>
                                        <p:tav tm="0">
                                          <p:val>
                                            <p:strVal val="#ppt_x-.2"/>
                                          </p:val>
                                        </p:tav>
                                        <p:tav tm="100000">
                                          <p:val>
                                            <p:strVal val="#ppt_x"/>
                                          </p:val>
                                        </p:tav>
                                      </p:tavLst>
                                    </p:anim>
                                    <p:anim calcmode="lin" valueType="num">
                                      <p:cBhvr>
                                        <p:cTn id="43" dur="1000" fill="hold"/>
                                        <p:tgtEl>
                                          <p:spTgt spid="4096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096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ppt_x</p:attrName>
                                        </p:attrNameLst>
                                      </p:cBhvr>
                                      <p:tavLst>
                                        <p:tav tm="0">
                                          <p:val>
                                            <p:strVal val="#ppt_x-.2"/>
                                          </p:val>
                                        </p:tav>
                                        <p:tav tm="100000">
                                          <p:val>
                                            <p:strVal val="#ppt_x"/>
                                          </p:val>
                                        </p:tav>
                                      </p:tavLst>
                                    </p:anim>
                                    <p:anim calcmode="lin" valueType="num">
                                      <p:cBhvr>
                                        <p:cTn id="6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animBg="1"/>
      <p:bldP spid="40966" grpId="0" animBg="1"/>
      <p:bldP spid="40967" grpId="0" animBg="1"/>
      <p:bldP spid="40968" grpId="0" animBg="1"/>
      <p:bldP spid="40969" grpId="0" animBg="1"/>
      <p:bldP spid="10" grpId="0" animBg="1"/>
      <p:bldP spid="11" grpId="0" animBg="1"/>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9688" y="233363"/>
            <a:ext cx="6524625" cy="639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42445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63DF12-5B3C-49DD-83A9-8D577F39062C}" type="slidenum">
              <a:rPr lang="tr-TR" smtClean="0"/>
              <a:pPr eaLnBrk="1" hangingPunct="1"/>
              <a:t>29</a:t>
            </a:fld>
            <a:endParaRPr lang="tr-TR" smtClean="0"/>
          </a:p>
        </p:txBody>
      </p:sp>
      <p:sp>
        <p:nvSpPr>
          <p:cNvPr id="41988" name="AutoShape 4"/>
          <p:cNvSpPr>
            <a:spLocks noChangeArrowheads="1"/>
          </p:cNvSpPr>
          <p:nvPr/>
        </p:nvSpPr>
        <p:spPr bwMode="auto">
          <a:xfrm>
            <a:off x="228600" y="228600"/>
            <a:ext cx="8686800" cy="914400"/>
          </a:xfrm>
          <a:prstGeom prst="wedgeRectCallout">
            <a:avLst>
              <a:gd name="adj1" fmla="val -22370"/>
              <a:gd name="adj2" fmla="val 6426"/>
            </a:avLst>
          </a:prstGeom>
          <a:solidFill>
            <a:schemeClr val="accent5">
              <a:lumMod val="40000"/>
              <a:lumOff val="60000"/>
            </a:schemeClr>
          </a:solidFill>
          <a:ln w="9525">
            <a:solidFill>
              <a:schemeClr val="tx1"/>
            </a:solidFill>
            <a:miter lim="800000"/>
            <a:headEnd/>
            <a:tailEnd/>
          </a:ln>
          <a:effectLst/>
        </p:spPr>
        <p:txBody>
          <a:bodyPr/>
          <a:lstStyle/>
          <a:p>
            <a:r>
              <a:rPr lang="tr-TR" sz="2000" b="1" dirty="0" smtClean="0"/>
              <a:t>10) </a:t>
            </a:r>
            <a:r>
              <a:rPr lang="tr-TR" sz="2000" b="1" dirty="0"/>
              <a:t>Aşağıdaki koordinat düzleminde verilen ABC üçgeninin Y eksenine  göre yansıması alındığında C’ noktasının koordinatı aşağıdaki seçeneklerden hangisi olur?</a:t>
            </a:r>
          </a:p>
        </p:txBody>
      </p:sp>
      <p:pic>
        <p:nvPicPr>
          <p:cNvPr id="419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185863"/>
            <a:ext cx="5791200" cy="567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0" name="AutoShape 6"/>
          <p:cNvSpPr>
            <a:spLocks noChangeArrowheads="1"/>
          </p:cNvSpPr>
          <p:nvPr/>
        </p:nvSpPr>
        <p:spPr bwMode="auto">
          <a:xfrm>
            <a:off x="304800" y="1752600"/>
            <a:ext cx="2133600" cy="609600"/>
          </a:xfrm>
          <a:prstGeom prst="wedgeRectCallout">
            <a:avLst>
              <a:gd name="adj1" fmla="val -30356"/>
              <a:gd name="adj2" fmla="val -20310"/>
            </a:avLst>
          </a:prstGeom>
          <a:solidFill>
            <a:srgbClr val="FFFF00"/>
          </a:solidFill>
          <a:ln w="9525">
            <a:solidFill>
              <a:schemeClr val="tx1"/>
            </a:solidFill>
            <a:miter lim="800000"/>
            <a:headEnd/>
            <a:tailEnd/>
          </a:ln>
          <a:effectLst/>
        </p:spPr>
        <p:txBody>
          <a:bodyPr/>
          <a:lstStyle/>
          <a:p>
            <a:r>
              <a:rPr lang="tr-TR" sz="3200" b="1"/>
              <a:t>A)C’(1,1)</a:t>
            </a:r>
          </a:p>
        </p:txBody>
      </p:sp>
      <p:sp>
        <p:nvSpPr>
          <p:cNvPr id="41991" name="AutoShape 7"/>
          <p:cNvSpPr>
            <a:spLocks noChangeArrowheads="1"/>
          </p:cNvSpPr>
          <p:nvPr/>
        </p:nvSpPr>
        <p:spPr bwMode="auto">
          <a:xfrm>
            <a:off x="228600" y="2971800"/>
            <a:ext cx="2133600" cy="609600"/>
          </a:xfrm>
          <a:prstGeom prst="wedgeRectCallout">
            <a:avLst>
              <a:gd name="adj1" fmla="val -444"/>
              <a:gd name="adj2" fmla="val -24741"/>
            </a:avLst>
          </a:prstGeom>
          <a:solidFill>
            <a:srgbClr val="FFFF00"/>
          </a:solidFill>
          <a:ln w="9525">
            <a:solidFill>
              <a:schemeClr val="tx1"/>
            </a:solidFill>
            <a:miter lim="800000"/>
            <a:headEnd/>
            <a:tailEnd/>
          </a:ln>
          <a:effectLst/>
        </p:spPr>
        <p:txBody>
          <a:bodyPr/>
          <a:lstStyle/>
          <a:p>
            <a:r>
              <a:rPr lang="tr-TR" sz="3200" b="1"/>
              <a:t>B)C’(-1,1)</a:t>
            </a:r>
          </a:p>
        </p:txBody>
      </p:sp>
      <p:sp>
        <p:nvSpPr>
          <p:cNvPr id="41992" name="AutoShape 8"/>
          <p:cNvSpPr>
            <a:spLocks noChangeArrowheads="1"/>
          </p:cNvSpPr>
          <p:nvPr/>
        </p:nvSpPr>
        <p:spPr bwMode="auto">
          <a:xfrm>
            <a:off x="228600" y="4038600"/>
            <a:ext cx="2133600" cy="609600"/>
          </a:xfrm>
          <a:prstGeom prst="wedgeRectCallout">
            <a:avLst>
              <a:gd name="adj1" fmla="val -1264"/>
              <a:gd name="adj2" fmla="val -26560"/>
            </a:avLst>
          </a:prstGeom>
          <a:solidFill>
            <a:srgbClr val="FFFF00"/>
          </a:solidFill>
          <a:ln w="9525">
            <a:solidFill>
              <a:schemeClr val="tx1"/>
            </a:solidFill>
            <a:miter lim="800000"/>
            <a:headEnd/>
            <a:tailEnd/>
          </a:ln>
          <a:effectLst/>
        </p:spPr>
        <p:txBody>
          <a:bodyPr/>
          <a:lstStyle/>
          <a:p>
            <a:r>
              <a:rPr lang="tr-TR" sz="3200" b="1"/>
              <a:t>C)C’(1,-1)</a:t>
            </a:r>
          </a:p>
        </p:txBody>
      </p:sp>
      <p:sp>
        <p:nvSpPr>
          <p:cNvPr id="41993" name="AutoShape 9"/>
          <p:cNvSpPr>
            <a:spLocks noChangeArrowheads="1"/>
          </p:cNvSpPr>
          <p:nvPr/>
        </p:nvSpPr>
        <p:spPr bwMode="auto">
          <a:xfrm>
            <a:off x="228600" y="5257800"/>
            <a:ext cx="2133600" cy="609600"/>
          </a:xfrm>
          <a:prstGeom prst="wedgeRectCallout">
            <a:avLst>
              <a:gd name="adj1" fmla="val 2083"/>
              <a:gd name="adj2" fmla="val -3125"/>
            </a:avLst>
          </a:prstGeom>
          <a:solidFill>
            <a:srgbClr val="FFFF00"/>
          </a:solidFill>
          <a:ln w="9525">
            <a:solidFill>
              <a:schemeClr val="tx1"/>
            </a:solidFill>
            <a:miter lim="800000"/>
            <a:headEnd/>
            <a:tailEnd/>
          </a:ln>
          <a:effectLst/>
        </p:spPr>
        <p:txBody>
          <a:bodyPr/>
          <a:lstStyle/>
          <a:p>
            <a:r>
              <a:rPr lang="tr-TR" sz="3200" b="1"/>
              <a:t>D)C’(-1,-1)</a:t>
            </a:r>
          </a:p>
        </p:txBody>
      </p:sp>
      <p:sp>
        <p:nvSpPr>
          <p:cNvPr id="10" name="Dikdörtgen 9"/>
          <p:cNvSpPr/>
          <p:nvPr/>
        </p:nvSpPr>
        <p:spPr>
          <a:xfrm>
            <a:off x="66359" y="1517340"/>
            <a:ext cx="2610481"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Oval 10"/>
          <p:cNvSpPr/>
          <p:nvPr/>
        </p:nvSpPr>
        <p:spPr>
          <a:xfrm>
            <a:off x="5868144" y="3467100"/>
            <a:ext cx="228600" cy="2286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AutoShape 6"/>
          <p:cNvSpPr>
            <a:spLocks noChangeArrowheads="1"/>
          </p:cNvSpPr>
          <p:nvPr/>
        </p:nvSpPr>
        <p:spPr bwMode="auto">
          <a:xfrm>
            <a:off x="5652120" y="2706414"/>
            <a:ext cx="1800200" cy="609600"/>
          </a:xfrm>
          <a:prstGeom prst="wedgeRectCallout">
            <a:avLst>
              <a:gd name="adj1" fmla="val -30356"/>
              <a:gd name="adj2" fmla="val -20310"/>
            </a:avLst>
          </a:prstGeom>
          <a:noFill/>
          <a:ln w="9525">
            <a:noFill/>
            <a:miter lim="800000"/>
            <a:headEnd/>
            <a:tailEnd/>
          </a:ln>
          <a:effectLst/>
        </p:spPr>
        <p:txBody>
          <a:bodyPr/>
          <a:lstStyle/>
          <a:p>
            <a:r>
              <a:rPr lang="tr-TR" sz="3200" b="1" dirty="0"/>
              <a:t>A)C’(1,1)</a:t>
            </a:r>
          </a:p>
        </p:txBody>
      </p:sp>
    </p:spTree>
    <p:extLst>
      <p:ext uri="{BB962C8B-B14F-4D97-AF65-F5344CB8AC3E}">
        <p14:creationId xmlns:p14="http://schemas.microsoft.com/office/powerpoint/2010/main" val="3156651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p:cTn id="7" dur="1000" fill="hold"/>
                                        <p:tgtEl>
                                          <p:spTgt spid="41988"/>
                                        </p:tgtEl>
                                        <p:attrNameLst>
                                          <p:attrName>ppt_x</p:attrName>
                                        </p:attrNameLst>
                                      </p:cBhvr>
                                      <p:tavLst>
                                        <p:tav tm="0">
                                          <p:val>
                                            <p:strVal val="#ppt_x-.2"/>
                                          </p:val>
                                        </p:tav>
                                        <p:tav tm="100000">
                                          <p:val>
                                            <p:strVal val="#ppt_x"/>
                                          </p:val>
                                        </p:tav>
                                      </p:tavLst>
                                    </p:anim>
                                    <p:anim calcmode="lin" valueType="num">
                                      <p:cBhvr>
                                        <p:cTn id="8" dur="1000" fill="hold"/>
                                        <p:tgtEl>
                                          <p:spTgt spid="41988"/>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98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41989"/>
                                        </p:tgtEl>
                                        <p:attrNameLst>
                                          <p:attrName>style.visibility</p:attrName>
                                        </p:attrNameLst>
                                      </p:cBhvr>
                                      <p:to>
                                        <p:strVal val="visible"/>
                                      </p:to>
                                    </p:set>
                                    <p:anim calcmode="lin" valueType="num">
                                      <p:cBhvr>
                                        <p:cTn id="14" dur="1000" fill="hold"/>
                                        <p:tgtEl>
                                          <p:spTgt spid="41989"/>
                                        </p:tgtEl>
                                        <p:attrNameLst>
                                          <p:attrName>ppt_x</p:attrName>
                                        </p:attrNameLst>
                                      </p:cBhvr>
                                      <p:tavLst>
                                        <p:tav tm="0">
                                          <p:val>
                                            <p:strVal val="#ppt_x-.2"/>
                                          </p:val>
                                        </p:tav>
                                        <p:tav tm="100000">
                                          <p:val>
                                            <p:strVal val="#ppt_x"/>
                                          </p:val>
                                        </p:tav>
                                      </p:tavLst>
                                    </p:anim>
                                    <p:anim calcmode="lin" valueType="num">
                                      <p:cBhvr>
                                        <p:cTn id="15" dur="1000" fill="hold"/>
                                        <p:tgtEl>
                                          <p:spTgt spid="4198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198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1990"/>
                                        </p:tgtEl>
                                        <p:attrNameLst>
                                          <p:attrName>style.visibility</p:attrName>
                                        </p:attrNameLst>
                                      </p:cBhvr>
                                      <p:to>
                                        <p:strVal val="visible"/>
                                      </p:to>
                                    </p:set>
                                    <p:anim calcmode="lin" valueType="num">
                                      <p:cBhvr>
                                        <p:cTn id="21" dur="1000" fill="hold"/>
                                        <p:tgtEl>
                                          <p:spTgt spid="41990"/>
                                        </p:tgtEl>
                                        <p:attrNameLst>
                                          <p:attrName>ppt_x</p:attrName>
                                        </p:attrNameLst>
                                      </p:cBhvr>
                                      <p:tavLst>
                                        <p:tav tm="0">
                                          <p:val>
                                            <p:strVal val="#ppt_x-.2"/>
                                          </p:val>
                                        </p:tav>
                                        <p:tav tm="100000">
                                          <p:val>
                                            <p:strVal val="#ppt_x"/>
                                          </p:val>
                                        </p:tav>
                                      </p:tavLst>
                                    </p:anim>
                                    <p:anim calcmode="lin" valueType="num">
                                      <p:cBhvr>
                                        <p:cTn id="22" dur="1000" fill="hold"/>
                                        <p:tgtEl>
                                          <p:spTgt spid="4199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199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1991"/>
                                        </p:tgtEl>
                                        <p:attrNameLst>
                                          <p:attrName>style.visibility</p:attrName>
                                        </p:attrNameLst>
                                      </p:cBhvr>
                                      <p:to>
                                        <p:strVal val="visible"/>
                                      </p:to>
                                    </p:set>
                                    <p:anim calcmode="lin" valueType="num">
                                      <p:cBhvr>
                                        <p:cTn id="28" dur="1000" fill="hold"/>
                                        <p:tgtEl>
                                          <p:spTgt spid="41991"/>
                                        </p:tgtEl>
                                        <p:attrNameLst>
                                          <p:attrName>ppt_x</p:attrName>
                                        </p:attrNameLst>
                                      </p:cBhvr>
                                      <p:tavLst>
                                        <p:tav tm="0">
                                          <p:val>
                                            <p:strVal val="#ppt_x-.2"/>
                                          </p:val>
                                        </p:tav>
                                        <p:tav tm="100000">
                                          <p:val>
                                            <p:strVal val="#ppt_x"/>
                                          </p:val>
                                        </p:tav>
                                      </p:tavLst>
                                    </p:anim>
                                    <p:anim calcmode="lin" valueType="num">
                                      <p:cBhvr>
                                        <p:cTn id="29" dur="1000" fill="hold"/>
                                        <p:tgtEl>
                                          <p:spTgt spid="4199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4199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41992"/>
                                        </p:tgtEl>
                                        <p:attrNameLst>
                                          <p:attrName>style.visibility</p:attrName>
                                        </p:attrNameLst>
                                      </p:cBhvr>
                                      <p:to>
                                        <p:strVal val="visible"/>
                                      </p:to>
                                    </p:set>
                                    <p:anim calcmode="lin" valueType="num">
                                      <p:cBhvr>
                                        <p:cTn id="35" dur="1000" fill="hold"/>
                                        <p:tgtEl>
                                          <p:spTgt spid="41992"/>
                                        </p:tgtEl>
                                        <p:attrNameLst>
                                          <p:attrName>ppt_x</p:attrName>
                                        </p:attrNameLst>
                                      </p:cBhvr>
                                      <p:tavLst>
                                        <p:tav tm="0">
                                          <p:val>
                                            <p:strVal val="#ppt_x-.2"/>
                                          </p:val>
                                        </p:tav>
                                        <p:tav tm="100000">
                                          <p:val>
                                            <p:strVal val="#ppt_x"/>
                                          </p:val>
                                        </p:tav>
                                      </p:tavLst>
                                    </p:anim>
                                    <p:anim calcmode="lin" valueType="num">
                                      <p:cBhvr>
                                        <p:cTn id="36" dur="1000" fill="hold"/>
                                        <p:tgtEl>
                                          <p:spTgt spid="4199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4199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1993"/>
                                        </p:tgtEl>
                                        <p:attrNameLst>
                                          <p:attrName>style.visibility</p:attrName>
                                        </p:attrNameLst>
                                      </p:cBhvr>
                                      <p:to>
                                        <p:strVal val="visible"/>
                                      </p:to>
                                    </p:set>
                                    <p:anim calcmode="lin" valueType="num">
                                      <p:cBhvr>
                                        <p:cTn id="42" dur="1000" fill="hold"/>
                                        <p:tgtEl>
                                          <p:spTgt spid="41993"/>
                                        </p:tgtEl>
                                        <p:attrNameLst>
                                          <p:attrName>ppt_x</p:attrName>
                                        </p:attrNameLst>
                                      </p:cBhvr>
                                      <p:tavLst>
                                        <p:tav tm="0">
                                          <p:val>
                                            <p:strVal val="#ppt_x-.2"/>
                                          </p:val>
                                        </p:tav>
                                        <p:tav tm="100000">
                                          <p:val>
                                            <p:strVal val="#ppt_x"/>
                                          </p:val>
                                        </p:tav>
                                      </p:tavLst>
                                    </p:anim>
                                    <p:anim calcmode="lin" valueType="num">
                                      <p:cBhvr>
                                        <p:cTn id="43" dur="1000" fill="hold"/>
                                        <p:tgtEl>
                                          <p:spTgt spid="4199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1993"/>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ppt_x</p:attrName>
                                        </p:attrNameLst>
                                      </p:cBhvr>
                                      <p:tavLst>
                                        <p:tav tm="0">
                                          <p:val>
                                            <p:strVal val="#ppt_x-.2"/>
                                          </p:val>
                                        </p:tav>
                                        <p:tav tm="100000">
                                          <p:val>
                                            <p:strVal val="#ppt_x"/>
                                          </p:val>
                                        </p:tav>
                                      </p:tavLst>
                                    </p:anim>
                                    <p:anim calcmode="lin" valueType="num">
                                      <p:cBhvr>
                                        <p:cTn id="6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nimBg="1"/>
      <p:bldP spid="41990" grpId="0" animBg="1"/>
      <p:bldP spid="41991" grpId="0" animBg="1"/>
      <p:bldP spid="41992" grpId="0" animBg="1"/>
      <p:bldP spid="41993" grpId="0" animBg="1"/>
      <p:bldP spid="10" grpId="0" animBg="1"/>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AA3E37D-9A9C-4BC2-9D84-161CB887A2EA}" type="slidenum">
              <a:rPr lang="tr-TR" smtClean="0"/>
              <a:pPr eaLnBrk="1" hangingPunct="1"/>
              <a:t>3</a:t>
            </a:fld>
            <a:endParaRPr lang="tr-TR" smtClean="0"/>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7793"/>
            <a:ext cx="3124200"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AutoShape 6"/>
          <p:cNvSpPr>
            <a:spLocks noChangeArrowheads="1"/>
          </p:cNvSpPr>
          <p:nvPr/>
        </p:nvSpPr>
        <p:spPr bwMode="auto">
          <a:xfrm>
            <a:off x="6831145" y="1055062"/>
            <a:ext cx="2209800" cy="762000"/>
          </a:xfrm>
          <a:prstGeom prst="wedgeRectCallout">
            <a:avLst>
              <a:gd name="adj1" fmla="val -63607"/>
              <a:gd name="adj2" fmla="val 8458"/>
            </a:avLst>
          </a:prstGeom>
          <a:solidFill>
            <a:srgbClr val="FFFF00"/>
          </a:solidFill>
          <a:ln w="9525">
            <a:solidFill>
              <a:schemeClr val="tx1"/>
            </a:solidFill>
            <a:miter lim="800000"/>
            <a:headEnd/>
            <a:tailEnd/>
          </a:ln>
        </p:spPr>
        <p:txBody>
          <a:bodyPr/>
          <a:lstStyle/>
          <a:p>
            <a:pPr algn="ctr"/>
            <a:r>
              <a:rPr lang="tr-TR" b="1" dirty="0"/>
              <a:t>Yansıma: </a:t>
            </a:r>
            <a:endParaRPr lang="tr-TR" b="1" dirty="0" smtClean="0"/>
          </a:p>
          <a:p>
            <a:pPr algn="ctr"/>
            <a:r>
              <a:rPr lang="tr-TR" b="1" dirty="0" smtClean="0"/>
              <a:t>doğruya </a:t>
            </a:r>
            <a:r>
              <a:rPr lang="tr-TR" b="1" dirty="0"/>
              <a:t>göre simetri</a:t>
            </a:r>
            <a:r>
              <a:rPr lang="tr-TR" dirty="0"/>
              <a:t> </a:t>
            </a:r>
          </a:p>
        </p:txBody>
      </p:sp>
      <p:sp>
        <p:nvSpPr>
          <p:cNvPr id="5127" name="AutoShape 7"/>
          <p:cNvSpPr>
            <a:spLocks noChangeArrowheads="1"/>
          </p:cNvSpPr>
          <p:nvPr/>
        </p:nvSpPr>
        <p:spPr bwMode="auto">
          <a:xfrm>
            <a:off x="1115616" y="1196752"/>
            <a:ext cx="2133600" cy="762000"/>
          </a:xfrm>
          <a:prstGeom prst="wedgeRectCallout">
            <a:avLst>
              <a:gd name="adj1" fmla="val 61298"/>
              <a:gd name="adj2" fmla="val -9571"/>
            </a:avLst>
          </a:prstGeom>
          <a:solidFill>
            <a:srgbClr val="FFFF00"/>
          </a:solidFill>
          <a:ln w="9525">
            <a:solidFill>
              <a:schemeClr val="tx1"/>
            </a:solidFill>
            <a:miter lim="800000"/>
            <a:headEnd/>
            <a:tailEnd/>
          </a:ln>
        </p:spPr>
        <p:txBody>
          <a:bodyPr/>
          <a:lstStyle/>
          <a:p>
            <a:pPr algn="ctr"/>
            <a:r>
              <a:rPr lang="tr-TR" b="1" dirty="0"/>
              <a:t>Yansıma: </a:t>
            </a:r>
            <a:endParaRPr lang="tr-TR" b="1" dirty="0" smtClean="0"/>
          </a:p>
          <a:p>
            <a:pPr algn="ctr"/>
            <a:r>
              <a:rPr lang="tr-TR" b="1" dirty="0" smtClean="0"/>
              <a:t>aynaya </a:t>
            </a:r>
            <a:r>
              <a:rPr lang="tr-TR" b="1" dirty="0"/>
              <a:t>göre simetri</a:t>
            </a:r>
            <a:r>
              <a:rPr lang="tr-TR" dirty="0"/>
              <a:t> </a:t>
            </a:r>
          </a:p>
        </p:txBody>
      </p:sp>
      <p:sp>
        <p:nvSpPr>
          <p:cNvPr id="5128" name="AutoShape 8"/>
          <p:cNvSpPr>
            <a:spLocks noChangeArrowheads="1"/>
          </p:cNvSpPr>
          <p:nvPr/>
        </p:nvSpPr>
        <p:spPr bwMode="auto">
          <a:xfrm>
            <a:off x="151359" y="2872810"/>
            <a:ext cx="8741364" cy="936104"/>
          </a:xfrm>
          <a:prstGeom prst="wedgeRectCallout">
            <a:avLst>
              <a:gd name="adj1" fmla="val -33241"/>
              <a:gd name="adj2" fmla="val -39060"/>
            </a:avLst>
          </a:prstGeom>
          <a:noFill/>
          <a:ln w="9525">
            <a:solidFill>
              <a:srgbClr val="FF0000"/>
            </a:solidFill>
            <a:miter lim="800000"/>
            <a:headEnd/>
            <a:tailEnd/>
          </a:ln>
          <a:effectLst/>
        </p:spPr>
        <p:txBody>
          <a:bodyPr/>
          <a:lstStyle/>
          <a:p>
            <a:r>
              <a:rPr lang="tr-TR" b="1">
                <a:solidFill>
                  <a:srgbClr val="FF0000"/>
                </a:solidFill>
              </a:rPr>
              <a:t>YATAY SİMETRİ (YATAY YANSIMA):</a:t>
            </a:r>
            <a:r>
              <a:rPr lang="tr-TR" b="1"/>
              <a:t>Simetri ekseni (doğrusu) Şeklin tam ortasından yatay olarak geçiyorsa ve Şeklin iki parçası Simetri ekseninin altında ve üstünde kalıyorsa bu tür simetrilere yatay yansıma (simetri) denir</a:t>
            </a:r>
            <a:r>
              <a:rPr lang="tr-TR"/>
              <a:t> </a:t>
            </a:r>
          </a:p>
        </p:txBody>
      </p:sp>
      <p:pic>
        <p:nvPicPr>
          <p:cNvPr id="512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933056"/>
            <a:ext cx="2728913" cy="26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4149080"/>
            <a:ext cx="2286000" cy="2088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AutoShape 11"/>
          <p:cNvSpPr>
            <a:spLocks noChangeArrowheads="1"/>
          </p:cNvSpPr>
          <p:nvPr/>
        </p:nvSpPr>
        <p:spPr bwMode="auto">
          <a:xfrm>
            <a:off x="2696716" y="5717177"/>
            <a:ext cx="1616968" cy="381000"/>
          </a:xfrm>
          <a:prstGeom prst="wedgeRectCallout">
            <a:avLst>
              <a:gd name="adj1" fmla="val -34280"/>
              <a:gd name="adj2" fmla="val -191322"/>
            </a:avLst>
          </a:prstGeom>
          <a:noFill/>
          <a:ln w="9525">
            <a:solidFill>
              <a:srgbClr val="FF0000"/>
            </a:solidFill>
            <a:miter lim="800000"/>
            <a:headEnd/>
            <a:tailEnd/>
          </a:ln>
          <a:effectLst/>
        </p:spPr>
        <p:txBody>
          <a:bodyPr/>
          <a:lstStyle/>
          <a:p>
            <a:pPr algn="ctr"/>
            <a:r>
              <a:rPr lang="tr-TR" b="1"/>
              <a:t>Yatay yansıma</a:t>
            </a:r>
            <a:r>
              <a:rPr lang="tr-TR"/>
              <a:t> </a:t>
            </a:r>
          </a:p>
        </p:txBody>
      </p:sp>
      <p:sp>
        <p:nvSpPr>
          <p:cNvPr id="5132" name="AutoShape 12"/>
          <p:cNvSpPr>
            <a:spLocks noChangeArrowheads="1"/>
          </p:cNvSpPr>
          <p:nvPr/>
        </p:nvSpPr>
        <p:spPr bwMode="auto">
          <a:xfrm>
            <a:off x="7020272" y="5717177"/>
            <a:ext cx="1610816" cy="381000"/>
          </a:xfrm>
          <a:prstGeom prst="wedgeRectCallout">
            <a:avLst>
              <a:gd name="adj1" fmla="val -33776"/>
              <a:gd name="adj2" fmla="val -231310"/>
            </a:avLst>
          </a:prstGeom>
          <a:noFill/>
          <a:ln w="9525">
            <a:solidFill>
              <a:srgbClr val="FF0000"/>
            </a:solidFill>
            <a:miter lim="800000"/>
            <a:headEnd/>
            <a:tailEnd/>
          </a:ln>
          <a:effectLst/>
        </p:spPr>
        <p:txBody>
          <a:bodyPr/>
          <a:lstStyle/>
          <a:p>
            <a:pPr algn="ctr"/>
            <a:r>
              <a:rPr lang="tr-TR" b="1"/>
              <a:t>Yatay yansıma</a:t>
            </a:r>
            <a:r>
              <a:rPr lang="tr-TR"/>
              <a:t> </a:t>
            </a:r>
          </a:p>
        </p:txBody>
      </p:sp>
    </p:spTree>
    <p:extLst>
      <p:ext uri="{BB962C8B-B14F-4D97-AF65-F5344CB8AC3E}">
        <p14:creationId xmlns:p14="http://schemas.microsoft.com/office/powerpoint/2010/main" val="31479691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p:cTn id="7" dur="1000" fill="hold"/>
                                        <p:tgtEl>
                                          <p:spTgt spid="5125"/>
                                        </p:tgtEl>
                                        <p:attrNameLst>
                                          <p:attrName>ppt_x</p:attrName>
                                        </p:attrNameLst>
                                      </p:cBhvr>
                                      <p:tavLst>
                                        <p:tav tm="0">
                                          <p:val>
                                            <p:strVal val="#ppt_x-.2"/>
                                          </p:val>
                                        </p:tav>
                                        <p:tav tm="100000">
                                          <p:val>
                                            <p:strVal val="#ppt_x"/>
                                          </p:val>
                                        </p:tav>
                                      </p:tavLst>
                                    </p:anim>
                                    <p:anim calcmode="lin" valueType="num">
                                      <p:cBhvr>
                                        <p:cTn id="8" dur="1000" fill="hold"/>
                                        <p:tgtEl>
                                          <p:spTgt spid="51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126"/>
                                        </p:tgtEl>
                                        <p:attrNameLst>
                                          <p:attrName>style.visibility</p:attrName>
                                        </p:attrNameLst>
                                      </p:cBhvr>
                                      <p:to>
                                        <p:strVal val="visible"/>
                                      </p:to>
                                    </p:set>
                                    <p:anim calcmode="lin" valueType="num">
                                      <p:cBhvr>
                                        <p:cTn id="14" dur="1000" fill="hold"/>
                                        <p:tgtEl>
                                          <p:spTgt spid="5126"/>
                                        </p:tgtEl>
                                        <p:attrNameLst>
                                          <p:attrName>ppt_x</p:attrName>
                                        </p:attrNameLst>
                                      </p:cBhvr>
                                      <p:tavLst>
                                        <p:tav tm="0">
                                          <p:val>
                                            <p:strVal val="#ppt_x-.2"/>
                                          </p:val>
                                        </p:tav>
                                        <p:tav tm="100000">
                                          <p:val>
                                            <p:strVal val="#ppt_x"/>
                                          </p:val>
                                        </p:tav>
                                      </p:tavLst>
                                    </p:anim>
                                    <p:anim calcmode="lin" valueType="num">
                                      <p:cBhvr>
                                        <p:cTn id="15" dur="1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12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127"/>
                                        </p:tgtEl>
                                        <p:attrNameLst>
                                          <p:attrName>style.visibility</p:attrName>
                                        </p:attrNameLst>
                                      </p:cBhvr>
                                      <p:to>
                                        <p:strVal val="visible"/>
                                      </p:to>
                                    </p:set>
                                    <p:anim calcmode="lin" valueType="num">
                                      <p:cBhvr>
                                        <p:cTn id="21" dur="1000" fill="hold"/>
                                        <p:tgtEl>
                                          <p:spTgt spid="5127"/>
                                        </p:tgtEl>
                                        <p:attrNameLst>
                                          <p:attrName>ppt_x</p:attrName>
                                        </p:attrNameLst>
                                      </p:cBhvr>
                                      <p:tavLst>
                                        <p:tav tm="0">
                                          <p:val>
                                            <p:strVal val="#ppt_x-.2"/>
                                          </p:val>
                                        </p:tav>
                                        <p:tav tm="100000">
                                          <p:val>
                                            <p:strVal val="#ppt_x"/>
                                          </p:val>
                                        </p:tav>
                                      </p:tavLst>
                                    </p:anim>
                                    <p:anim calcmode="lin" valueType="num">
                                      <p:cBhvr>
                                        <p:cTn id="22" dur="1000" fill="hold"/>
                                        <p:tgtEl>
                                          <p:spTgt spid="512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12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5128"/>
                                        </p:tgtEl>
                                        <p:attrNameLst>
                                          <p:attrName>style.visibility</p:attrName>
                                        </p:attrNameLst>
                                      </p:cBhvr>
                                      <p:to>
                                        <p:strVal val="visible"/>
                                      </p:to>
                                    </p:set>
                                    <p:anim calcmode="lin" valueType="num">
                                      <p:cBhvr>
                                        <p:cTn id="28" dur="1000" fill="hold"/>
                                        <p:tgtEl>
                                          <p:spTgt spid="5128"/>
                                        </p:tgtEl>
                                        <p:attrNameLst>
                                          <p:attrName>ppt_x</p:attrName>
                                        </p:attrNameLst>
                                      </p:cBhvr>
                                      <p:tavLst>
                                        <p:tav tm="0">
                                          <p:val>
                                            <p:strVal val="#ppt_x-.2"/>
                                          </p:val>
                                        </p:tav>
                                        <p:tav tm="100000">
                                          <p:val>
                                            <p:strVal val="#ppt_x"/>
                                          </p:val>
                                        </p:tav>
                                      </p:tavLst>
                                    </p:anim>
                                    <p:anim calcmode="lin" valueType="num">
                                      <p:cBhvr>
                                        <p:cTn id="29" dur="1000" fill="hold"/>
                                        <p:tgtEl>
                                          <p:spTgt spid="512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12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nodeType="clickEffect">
                                  <p:stCondLst>
                                    <p:cond delay="0"/>
                                  </p:stCondLst>
                                  <p:childTnLst>
                                    <p:set>
                                      <p:cBhvr>
                                        <p:cTn id="34" dur="1" fill="hold">
                                          <p:stCondLst>
                                            <p:cond delay="0"/>
                                          </p:stCondLst>
                                        </p:cTn>
                                        <p:tgtEl>
                                          <p:spTgt spid="5129"/>
                                        </p:tgtEl>
                                        <p:attrNameLst>
                                          <p:attrName>style.visibility</p:attrName>
                                        </p:attrNameLst>
                                      </p:cBhvr>
                                      <p:to>
                                        <p:strVal val="visible"/>
                                      </p:to>
                                    </p:set>
                                    <p:anim calcmode="lin" valueType="num">
                                      <p:cBhvr>
                                        <p:cTn id="35" dur="1000" fill="hold"/>
                                        <p:tgtEl>
                                          <p:spTgt spid="5129"/>
                                        </p:tgtEl>
                                        <p:attrNameLst>
                                          <p:attrName>ppt_x</p:attrName>
                                        </p:attrNameLst>
                                      </p:cBhvr>
                                      <p:tavLst>
                                        <p:tav tm="0">
                                          <p:val>
                                            <p:strVal val="#ppt_x-.2"/>
                                          </p:val>
                                        </p:tav>
                                        <p:tav tm="100000">
                                          <p:val>
                                            <p:strVal val="#ppt_x"/>
                                          </p:val>
                                        </p:tav>
                                      </p:tavLst>
                                    </p:anim>
                                    <p:anim calcmode="lin" valueType="num">
                                      <p:cBhvr>
                                        <p:cTn id="36" dur="1000" fill="hold"/>
                                        <p:tgtEl>
                                          <p:spTgt spid="512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1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5131"/>
                                        </p:tgtEl>
                                        <p:attrNameLst>
                                          <p:attrName>style.visibility</p:attrName>
                                        </p:attrNameLst>
                                      </p:cBhvr>
                                      <p:to>
                                        <p:strVal val="visible"/>
                                      </p:to>
                                    </p:set>
                                    <p:anim calcmode="lin" valueType="num">
                                      <p:cBhvr>
                                        <p:cTn id="42" dur="1000" fill="hold"/>
                                        <p:tgtEl>
                                          <p:spTgt spid="5131"/>
                                        </p:tgtEl>
                                        <p:attrNameLst>
                                          <p:attrName>ppt_x</p:attrName>
                                        </p:attrNameLst>
                                      </p:cBhvr>
                                      <p:tavLst>
                                        <p:tav tm="0">
                                          <p:val>
                                            <p:strVal val="#ppt_x-.2"/>
                                          </p:val>
                                        </p:tav>
                                        <p:tav tm="100000">
                                          <p:val>
                                            <p:strVal val="#ppt_x"/>
                                          </p:val>
                                        </p:tav>
                                      </p:tavLst>
                                    </p:anim>
                                    <p:anim calcmode="lin" valueType="num">
                                      <p:cBhvr>
                                        <p:cTn id="43" dur="1000" fill="hold"/>
                                        <p:tgtEl>
                                          <p:spTgt spid="513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513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9" presetClass="entr" presetSubtype="0" fill="hold" nodeType="clickEffect">
                                  <p:stCondLst>
                                    <p:cond delay="0"/>
                                  </p:stCondLst>
                                  <p:childTnLst>
                                    <p:set>
                                      <p:cBhvr>
                                        <p:cTn id="48" dur="1" fill="hold">
                                          <p:stCondLst>
                                            <p:cond delay="0"/>
                                          </p:stCondLst>
                                        </p:cTn>
                                        <p:tgtEl>
                                          <p:spTgt spid="5130"/>
                                        </p:tgtEl>
                                        <p:attrNameLst>
                                          <p:attrName>style.visibility</p:attrName>
                                        </p:attrNameLst>
                                      </p:cBhvr>
                                      <p:to>
                                        <p:strVal val="visible"/>
                                      </p:to>
                                    </p:set>
                                    <p:anim calcmode="lin" valueType="num">
                                      <p:cBhvr>
                                        <p:cTn id="49" dur="1000" fill="hold"/>
                                        <p:tgtEl>
                                          <p:spTgt spid="5130"/>
                                        </p:tgtEl>
                                        <p:attrNameLst>
                                          <p:attrName>ppt_x</p:attrName>
                                        </p:attrNameLst>
                                      </p:cBhvr>
                                      <p:tavLst>
                                        <p:tav tm="0">
                                          <p:val>
                                            <p:strVal val="#ppt_x-.2"/>
                                          </p:val>
                                        </p:tav>
                                        <p:tav tm="100000">
                                          <p:val>
                                            <p:strVal val="#ppt_x"/>
                                          </p:val>
                                        </p:tav>
                                      </p:tavLst>
                                    </p:anim>
                                    <p:anim calcmode="lin" valueType="num">
                                      <p:cBhvr>
                                        <p:cTn id="50" dur="1000" fill="hold"/>
                                        <p:tgtEl>
                                          <p:spTgt spid="5130"/>
                                        </p:tgtEl>
                                        <p:attrNameLst>
                                          <p:attrName>ppt_y</p:attrName>
                                        </p:attrNameLst>
                                      </p:cBhvr>
                                      <p:tavLst>
                                        <p:tav tm="0">
                                          <p:val>
                                            <p:strVal val="#ppt_y"/>
                                          </p:val>
                                        </p:tav>
                                        <p:tav tm="100000">
                                          <p:val>
                                            <p:strVal val="#ppt_y"/>
                                          </p:val>
                                        </p:tav>
                                      </p:tavLst>
                                    </p:anim>
                                    <p:animEffect transition="in" filter="wipe(right)" prLst="gradientSize: 0.1">
                                      <p:cBhvr>
                                        <p:cTn id="51" dur="1000"/>
                                        <p:tgtEl>
                                          <p:spTgt spid="513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5132"/>
                                        </p:tgtEl>
                                        <p:attrNameLst>
                                          <p:attrName>style.visibility</p:attrName>
                                        </p:attrNameLst>
                                      </p:cBhvr>
                                      <p:to>
                                        <p:strVal val="visible"/>
                                      </p:to>
                                    </p:set>
                                    <p:anim calcmode="lin" valueType="num">
                                      <p:cBhvr>
                                        <p:cTn id="56" dur="1000" fill="hold"/>
                                        <p:tgtEl>
                                          <p:spTgt spid="5132"/>
                                        </p:tgtEl>
                                        <p:attrNameLst>
                                          <p:attrName>ppt_x</p:attrName>
                                        </p:attrNameLst>
                                      </p:cBhvr>
                                      <p:tavLst>
                                        <p:tav tm="0">
                                          <p:val>
                                            <p:strVal val="#ppt_x-.2"/>
                                          </p:val>
                                        </p:tav>
                                        <p:tav tm="100000">
                                          <p:val>
                                            <p:strVal val="#ppt_x"/>
                                          </p:val>
                                        </p:tav>
                                      </p:tavLst>
                                    </p:anim>
                                    <p:anim calcmode="lin" valueType="num">
                                      <p:cBhvr>
                                        <p:cTn id="57" dur="1000" fill="hold"/>
                                        <p:tgtEl>
                                          <p:spTgt spid="5132"/>
                                        </p:tgtEl>
                                        <p:attrNameLst>
                                          <p:attrName>ppt_y</p:attrName>
                                        </p:attrNameLst>
                                      </p:cBhvr>
                                      <p:tavLst>
                                        <p:tav tm="0">
                                          <p:val>
                                            <p:strVal val="#ppt_y"/>
                                          </p:val>
                                        </p:tav>
                                        <p:tav tm="100000">
                                          <p:val>
                                            <p:strVal val="#ppt_y"/>
                                          </p:val>
                                        </p:tav>
                                      </p:tavLst>
                                    </p:anim>
                                    <p:animEffect transition="in" filter="wipe(right)" prLst="gradientSize: 0.1">
                                      <p:cBhvr>
                                        <p:cTn id="58" dur="1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7" grpId="0" animBg="1"/>
      <p:bldP spid="5128" grpId="0" animBg="1"/>
      <p:bldP spid="5131" grpId="0" animBg="1"/>
      <p:bldP spid="51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F302176B-0E47-46AC-8F43-DAB4B8A37D06}" type="slidenum">
              <a:rPr lang="tr-TR" smtClean="0"/>
              <a:t>30</a:t>
            </a:fld>
            <a:endParaRPr lang="tr-T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225" y="138113"/>
            <a:ext cx="7067550" cy="658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066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C036E0-1F7E-4FBD-8FB5-831AE3E74D4E}" type="slidenum">
              <a:rPr lang="tr-TR" smtClean="0"/>
              <a:pPr eaLnBrk="1" hangingPunct="1"/>
              <a:t>31</a:t>
            </a:fld>
            <a:endParaRPr lang="tr-TR" smtClean="0"/>
          </a:p>
        </p:txBody>
      </p:sp>
      <p:sp>
        <p:nvSpPr>
          <p:cNvPr id="43013" name="AutoShape 5"/>
          <p:cNvSpPr>
            <a:spLocks noChangeArrowheads="1"/>
          </p:cNvSpPr>
          <p:nvPr/>
        </p:nvSpPr>
        <p:spPr bwMode="auto">
          <a:xfrm>
            <a:off x="222109" y="45720"/>
            <a:ext cx="8686800" cy="685800"/>
          </a:xfrm>
          <a:prstGeom prst="wedgeRectCallout">
            <a:avLst>
              <a:gd name="adj1" fmla="val -22370"/>
              <a:gd name="adj2" fmla="val 25231"/>
            </a:avLst>
          </a:prstGeom>
          <a:solidFill>
            <a:schemeClr val="accent5">
              <a:lumMod val="40000"/>
              <a:lumOff val="60000"/>
            </a:schemeClr>
          </a:solidFill>
          <a:ln w="9525">
            <a:solidFill>
              <a:schemeClr val="tx1"/>
            </a:solidFill>
            <a:miter lim="800000"/>
            <a:headEnd/>
            <a:tailEnd/>
          </a:ln>
          <a:effectLst/>
        </p:spPr>
        <p:txBody>
          <a:bodyPr/>
          <a:lstStyle/>
          <a:p>
            <a:r>
              <a:rPr lang="tr-TR" sz="2000" b="1" dirty="0" smtClean="0"/>
              <a:t>11) </a:t>
            </a:r>
            <a:r>
              <a:rPr lang="tr-TR" sz="2000" b="1" dirty="0"/>
              <a:t>Aşağıdaki koordinat düzleminde verilen </a:t>
            </a:r>
            <a:r>
              <a:rPr lang="tr-TR" sz="2000" b="1" dirty="0" smtClean="0"/>
              <a:t>1.bölgedeki  kareninin orijine  </a:t>
            </a:r>
            <a:r>
              <a:rPr lang="tr-TR" sz="2000" b="1" dirty="0"/>
              <a:t>göre yansıması alındığında aşağıdaki seçeneklerden hangisi olur?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107" y="1338263"/>
            <a:ext cx="5497785" cy="5091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AutoShape 6"/>
          <p:cNvSpPr>
            <a:spLocks noChangeArrowheads="1"/>
          </p:cNvSpPr>
          <p:nvPr/>
        </p:nvSpPr>
        <p:spPr bwMode="auto">
          <a:xfrm>
            <a:off x="7020272" y="1752600"/>
            <a:ext cx="1066800" cy="609600"/>
          </a:xfrm>
          <a:prstGeom prst="wedgeRectCallout">
            <a:avLst>
              <a:gd name="adj1" fmla="val -63960"/>
              <a:gd name="adj2" fmla="val -13492"/>
            </a:avLst>
          </a:prstGeom>
          <a:solidFill>
            <a:srgbClr val="FFFF00"/>
          </a:solidFill>
          <a:ln w="9525">
            <a:solidFill>
              <a:schemeClr val="tx1"/>
            </a:solidFill>
            <a:miter lim="800000"/>
            <a:headEnd/>
            <a:tailEnd/>
          </a:ln>
          <a:effectLst/>
        </p:spPr>
        <p:txBody>
          <a:bodyPr/>
          <a:lstStyle/>
          <a:p>
            <a:r>
              <a:rPr lang="tr-TR" sz="3200" b="1" dirty="0"/>
              <a:t>A) 1</a:t>
            </a:r>
          </a:p>
        </p:txBody>
      </p:sp>
      <p:sp>
        <p:nvSpPr>
          <p:cNvPr id="16" name="AutoShape 7"/>
          <p:cNvSpPr>
            <a:spLocks noChangeArrowheads="1"/>
          </p:cNvSpPr>
          <p:nvPr/>
        </p:nvSpPr>
        <p:spPr bwMode="auto">
          <a:xfrm>
            <a:off x="1043608" y="5766659"/>
            <a:ext cx="1066800" cy="609600"/>
          </a:xfrm>
          <a:prstGeom prst="wedgeRectCallout">
            <a:avLst>
              <a:gd name="adj1" fmla="val 58197"/>
              <a:gd name="adj2" fmla="val -27014"/>
            </a:avLst>
          </a:prstGeom>
          <a:solidFill>
            <a:srgbClr val="FFFF00"/>
          </a:solidFill>
          <a:ln w="9525">
            <a:solidFill>
              <a:schemeClr val="tx1"/>
            </a:solidFill>
            <a:miter lim="800000"/>
            <a:headEnd/>
            <a:tailEnd/>
          </a:ln>
          <a:effectLst/>
        </p:spPr>
        <p:txBody>
          <a:bodyPr/>
          <a:lstStyle/>
          <a:p>
            <a:r>
              <a:rPr lang="tr-TR" sz="3200" b="1"/>
              <a:t>B) 3</a:t>
            </a:r>
          </a:p>
        </p:txBody>
      </p:sp>
      <p:sp>
        <p:nvSpPr>
          <p:cNvPr id="17" name="AutoShape 9"/>
          <p:cNvSpPr>
            <a:spLocks noChangeArrowheads="1"/>
          </p:cNvSpPr>
          <p:nvPr/>
        </p:nvSpPr>
        <p:spPr bwMode="auto">
          <a:xfrm>
            <a:off x="1043608" y="1752600"/>
            <a:ext cx="1066800" cy="609600"/>
          </a:xfrm>
          <a:prstGeom prst="wedgeRectCallout">
            <a:avLst>
              <a:gd name="adj1" fmla="val 62587"/>
              <a:gd name="adj2" fmla="val -19474"/>
            </a:avLst>
          </a:prstGeom>
          <a:solidFill>
            <a:srgbClr val="FFFF00"/>
          </a:solidFill>
          <a:ln w="9525">
            <a:solidFill>
              <a:schemeClr val="tx1"/>
            </a:solidFill>
            <a:miter lim="800000"/>
            <a:headEnd/>
            <a:tailEnd/>
          </a:ln>
          <a:effectLst/>
        </p:spPr>
        <p:txBody>
          <a:bodyPr/>
          <a:lstStyle/>
          <a:p>
            <a:r>
              <a:rPr lang="tr-TR" sz="3200" b="1"/>
              <a:t>D) 2</a:t>
            </a:r>
          </a:p>
        </p:txBody>
      </p:sp>
      <p:sp>
        <p:nvSpPr>
          <p:cNvPr id="18" name="AutoShape 8"/>
          <p:cNvSpPr>
            <a:spLocks noChangeArrowheads="1"/>
          </p:cNvSpPr>
          <p:nvPr/>
        </p:nvSpPr>
        <p:spPr bwMode="auto">
          <a:xfrm>
            <a:off x="7164288" y="5606008"/>
            <a:ext cx="1066800" cy="609600"/>
          </a:xfrm>
          <a:prstGeom prst="wedgeRectCallout">
            <a:avLst>
              <a:gd name="adj1" fmla="val -57723"/>
              <a:gd name="adj2" fmla="val -33378"/>
            </a:avLst>
          </a:prstGeom>
          <a:solidFill>
            <a:srgbClr val="FFFF00"/>
          </a:solidFill>
          <a:ln w="9525">
            <a:solidFill>
              <a:schemeClr val="tx1"/>
            </a:solidFill>
            <a:miter lim="800000"/>
            <a:headEnd/>
            <a:tailEnd/>
          </a:ln>
          <a:effectLst/>
        </p:spPr>
        <p:txBody>
          <a:bodyPr/>
          <a:lstStyle/>
          <a:p>
            <a:r>
              <a:rPr lang="tr-TR" sz="3200" b="1"/>
              <a:t>C) 4</a:t>
            </a:r>
          </a:p>
        </p:txBody>
      </p:sp>
      <p:sp>
        <p:nvSpPr>
          <p:cNvPr id="19" name="Dikdörtgen 18"/>
          <p:cNvSpPr/>
          <p:nvPr/>
        </p:nvSpPr>
        <p:spPr>
          <a:xfrm>
            <a:off x="691792" y="5606008"/>
            <a:ext cx="1647960" cy="9193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0066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p:cTn id="7" dur="1000" fill="hold"/>
                                        <p:tgtEl>
                                          <p:spTgt spid="43013"/>
                                        </p:tgtEl>
                                        <p:attrNameLst>
                                          <p:attrName>ppt_x</p:attrName>
                                        </p:attrNameLst>
                                      </p:cBhvr>
                                      <p:tavLst>
                                        <p:tav tm="0">
                                          <p:val>
                                            <p:strVal val="#ppt_x-.2"/>
                                          </p:val>
                                        </p:tav>
                                        <p:tav tm="100000">
                                          <p:val>
                                            <p:strVal val="#ppt_x"/>
                                          </p:val>
                                        </p:tav>
                                      </p:tavLst>
                                    </p:anim>
                                    <p:anim calcmode="lin" valueType="num">
                                      <p:cBhvr>
                                        <p:cTn id="8" dur="1000" fill="hold"/>
                                        <p:tgtEl>
                                          <p:spTgt spid="430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430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fade">
                                      <p:cBhvr>
                                        <p:cTn id="14" dur="1000"/>
                                        <p:tgtEl>
                                          <p:spTgt spid="7170"/>
                                        </p:tgtEl>
                                      </p:cBhvr>
                                    </p:animEffect>
                                    <p:anim calcmode="lin" valueType="num">
                                      <p:cBhvr>
                                        <p:cTn id="15" dur="1000" fill="hold"/>
                                        <p:tgtEl>
                                          <p:spTgt spid="7170"/>
                                        </p:tgtEl>
                                        <p:attrNameLst>
                                          <p:attrName>ppt_x</p:attrName>
                                        </p:attrNameLst>
                                      </p:cBhvr>
                                      <p:tavLst>
                                        <p:tav tm="0">
                                          <p:val>
                                            <p:strVal val="#ppt_x"/>
                                          </p:val>
                                        </p:tav>
                                        <p:tav tm="100000">
                                          <p:val>
                                            <p:strVal val="#ppt_x"/>
                                          </p:val>
                                        </p:tav>
                                      </p:tavLst>
                                    </p:anim>
                                    <p:anim calcmode="lin" valueType="num">
                                      <p:cBhvr>
                                        <p:cTn id="16"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ppt_x</p:attrName>
                                        </p:attrNameLst>
                                      </p:cBhvr>
                                      <p:tavLst>
                                        <p:tav tm="0">
                                          <p:val>
                                            <p:strVal val="#ppt_x-.2"/>
                                          </p:val>
                                        </p:tav>
                                        <p:tav tm="100000">
                                          <p:val>
                                            <p:strVal val="#ppt_x"/>
                                          </p:val>
                                        </p:tav>
                                      </p:tavLst>
                                    </p:anim>
                                    <p:anim calcmode="lin" valueType="num">
                                      <p:cBhvr>
                                        <p:cTn id="22"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ppt_x</p:attrName>
                                        </p:attrNameLst>
                                      </p:cBhvr>
                                      <p:tavLst>
                                        <p:tav tm="0">
                                          <p:val>
                                            <p:strVal val="#ppt_x-.2"/>
                                          </p:val>
                                        </p:tav>
                                        <p:tav tm="100000">
                                          <p:val>
                                            <p:strVal val="#ppt_x"/>
                                          </p:val>
                                        </p:tav>
                                      </p:tavLst>
                                    </p:anim>
                                    <p:anim calcmode="lin" valueType="num">
                                      <p:cBhvr>
                                        <p:cTn id="29"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000" fill="hold"/>
                                        <p:tgtEl>
                                          <p:spTgt spid="17"/>
                                        </p:tgtEl>
                                        <p:attrNameLst>
                                          <p:attrName>ppt_x</p:attrName>
                                        </p:attrNameLst>
                                      </p:cBhvr>
                                      <p:tavLst>
                                        <p:tav tm="0">
                                          <p:val>
                                            <p:strVal val="#ppt_x-.2"/>
                                          </p:val>
                                        </p:tav>
                                        <p:tav tm="100000">
                                          <p:val>
                                            <p:strVal val="#ppt_x"/>
                                          </p:val>
                                        </p:tav>
                                      </p:tavLst>
                                    </p:anim>
                                    <p:anim calcmode="lin" valueType="num">
                                      <p:cBhvr>
                                        <p:cTn id="36"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ppt_x</p:attrName>
                                        </p:attrNameLst>
                                      </p:cBhvr>
                                      <p:tavLst>
                                        <p:tav tm="0">
                                          <p:val>
                                            <p:strVal val="#ppt_x-.2"/>
                                          </p:val>
                                        </p:tav>
                                        <p:tav tm="100000">
                                          <p:val>
                                            <p:strVal val="#ppt_x"/>
                                          </p:val>
                                        </p:tav>
                                      </p:tavLst>
                                    </p:anim>
                                    <p:anim calcmode="lin" valueType="num">
                                      <p:cBhvr>
                                        <p:cTn id="43"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animBg="1"/>
      <p:bldP spid="15" grpId="0" animBg="1"/>
      <p:bldP spid="16" grpId="0" animBg="1"/>
      <p:bldP spid="17" grpId="0" animBg="1"/>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8076007-B525-4C8F-9EA3-4859C2EA66C1}" type="slidenum">
              <a:rPr lang="tr-TR" smtClean="0"/>
              <a:pPr eaLnBrk="1" hangingPunct="1"/>
              <a:t>32</a:t>
            </a:fld>
            <a:endParaRPr lang="tr-TR" smtClean="0"/>
          </a:p>
        </p:txBody>
      </p:sp>
      <p:sp>
        <p:nvSpPr>
          <p:cNvPr id="44035" name="AutoShape 3"/>
          <p:cNvSpPr>
            <a:spLocks noChangeArrowheads="1"/>
          </p:cNvSpPr>
          <p:nvPr/>
        </p:nvSpPr>
        <p:spPr bwMode="auto">
          <a:xfrm>
            <a:off x="228600" y="228600"/>
            <a:ext cx="8686800" cy="685800"/>
          </a:xfrm>
          <a:prstGeom prst="wedgeRectCallout">
            <a:avLst>
              <a:gd name="adj1" fmla="val -22370"/>
              <a:gd name="adj2" fmla="val 25231"/>
            </a:avLst>
          </a:prstGeom>
          <a:solidFill>
            <a:schemeClr val="accent5">
              <a:lumMod val="40000"/>
              <a:lumOff val="60000"/>
            </a:schemeClr>
          </a:solidFill>
          <a:ln w="9525">
            <a:solidFill>
              <a:schemeClr val="tx1"/>
            </a:solidFill>
            <a:miter lim="800000"/>
            <a:headEnd/>
            <a:tailEnd/>
          </a:ln>
          <a:effectLst/>
        </p:spPr>
        <p:txBody>
          <a:bodyPr/>
          <a:lstStyle/>
          <a:p>
            <a:r>
              <a:rPr lang="tr-TR" sz="2000" b="1" dirty="0" smtClean="0"/>
              <a:t>12) </a:t>
            </a:r>
            <a:r>
              <a:rPr lang="tr-TR" sz="2000" b="1" dirty="0"/>
              <a:t>Aşağıdaki koordinat düzleminde verilen </a:t>
            </a:r>
            <a:r>
              <a:rPr lang="tr-TR" sz="2000" b="1" dirty="0" smtClean="0"/>
              <a:t>3. bölgedeki karenin </a:t>
            </a:r>
            <a:r>
              <a:rPr lang="tr-TR" sz="2000" b="1" dirty="0"/>
              <a:t>Y eksenine  göre yansıması alındığında aşağıdaki seçeneklerden hangisi olur?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275548"/>
            <a:ext cx="5722243" cy="511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4"/>
          <p:cNvSpPr>
            <a:spLocks noChangeArrowheads="1"/>
          </p:cNvSpPr>
          <p:nvPr/>
        </p:nvSpPr>
        <p:spPr bwMode="auto">
          <a:xfrm>
            <a:off x="7384579" y="1628800"/>
            <a:ext cx="1066800" cy="609600"/>
          </a:xfrm>
          <a:prstGeom prst="wedgeRectCallout">
            <a:avLst>
              <a:gd name="adj1" fmla="val -54869"/>
              <a:gd name="adj2" fmla="val -18037"/>
            </a:avLst>
          </a:prstGeom>
          <a:solidFill>
            <a:srgbClr val="FFFF00"/>
          </a:solidFill>
          <a:ln w="9525">
            <a:solidFill>
              <a:schemeClr val="tx1"/>
            </a:solidFill>
            <a:miter lim="800000"/>
            <a:headEnd/>
            <a:tailEnd/>
          </a:ln>
          <a:effectLst/>
        </p:spPr>
        <p:txBody>
          <a:bodyPr/>
          <a:lstStyle/>
          <a:p>
            <a:r>
              <a:rPr lang="tr-TR" sz="3200" b="1"/>
              <a:t>A) 1</a:t>
            </a:r>
          </a:p>
        </p:txBody>
      </p:sp>
      <p:sp>
        <p:nvSpPr>
          <p:cNvPr id="12" name="AutoShape 7"/>
          <p:cNvSpPr>
            <a:spLocks noChangeArrowheads="1"/>
          </p:cNvSpPr>
          <p:nvPr/>
        </p:nvSpPr>
        <p:spPr bwMode="auto">
          <a:xfrm>
            <a:off x="1475656" y="1628800"/>
            <a:ext cx="1066800" cy="609600"/>
          </a:xfrm>
          <a:prstGeom prst="wedgeRectCallout">
            <a:avLst>
              <a:gd name="adj1" fmla="val 54167"/>
              <a:gd name="adj2" fmla="val -3125"/>
            </a:avLst>
          </a:prstGeom>
          <a:solidFill>
            <a:srgbClr val="FFFF00"/>
          </a:solidFill>
          <a:ln w="9525">
            <a:solidFill>
              <a:schemeClr val="tx1"/>
            </a:solidFill>
            <a:miter lim="800000"/>
            <a:headEnd/>
            <a:tailEnd/>
          </a:ln>
          <a:effectLst/>
        </p:spPr>
        <p:txBody>
          <a:bodyPr/>
          <a:lstStyle/>
          <a:p>
            <a:r>
              <a:rPr lang="tr-TR" sz="3200" b="1"/>
              <a:t>D) 2</a:t>
            </a:r>
          </a:p>
        </p:txBody>
      </p:sp>
      <p:sp>
        <p:nvSpPr>
          <p:cNvPr id="13" name="AutoShape 5"/>
          <p:cNvSpPr>
            <a:spLocks noChangeArrowheads="1"/>
          </p:cNvSpPr>
          <p:nvPr/>
        </p:nvSpPr>
        <p:spPr bwMode="auto">
          <a:xfrm>
            <a:off x="1475656" y="5445224"/>
            <a:ext cx="1066800" cy="609600"/>
          </a:xfrm>
          <a:prstGeom prst="wedgeRectCallout">
            <a:avLst>
              <a:gd name="adj1" fmla="val 60794"/>
              <a:gd name="adj2" fmla="val -29286"/>
            </a:avLst>
          </a:prstGeom>
          <a:solidFill>
            <a:srgbClr val="FFFF00"/>
          </a:solidFill>
          <a:ln w="9525">
            <a:solidFill>
              <a:schemeClr val="tx1"/>
            </a:solidFill>
            <a:miter lim="800000"/>
            <a:headEnd/>
            <a:tailEnd/>
          </a:ln>
          <a:effectLst/>
        </p:spPr>
        <p:txBody>
          <a:bodyPr/>
          <a:lstStyle/>
          <a:p>
            <a:r>
              <a:rPr lang="tr-TR" sz="3200" b="1" dirty="0"/>
              <a:t>B) 3</a:t>
            </a:r>
          </a:p>
        </p:txBody>
      </p:sp>
      <p:sp>
        <p:nvSpPr>
          <p:cNvPr id="14" name="AutoShape 6"/>
          <p:cNvSpPr>
            <a:spLocks noChangeArrowheads="1"/>
          </p:cNvSpPr>
          <p:nvPr/>
        </p:nvSpPr>
        <p:spPr bwMode="auto">
          <a:xfrm>
            <a:off x="7384579" y="5445224"/>
            <a:ext cx="1066800" cy="609600"/>
          </a:xfrm>
          <a:prstGeom prst="wedgeRectCallout">
            <a:avLst>
              <a:gd name="adj1" fmla="val -59022"/>
              <a:gd name="adj2" fmla="val -28833"/>
            </a:avLst>
          </a:prstGeom>
          <a:solidFill>
            <a:srgbClr val="FFFF00"/>
          </a:solidFill>
          <a:ln w="9525">
            <a:solidFill>
              <a:schemeClr val="tx1"/>
            </a:solidFill>
            <a:miter lim="800000"/>
            <a:headEnd/>
            <a:tailEnd/>
          </a:ln>
          <a:effectLst/>
        </p:spPr>
        <p:txBody>
          <a:bodyPr/>
          <a:lstStyle/>
          <a:p>
            <a:r>
              <a:rPr lang="tr-TR" sz="3200" b="1"/>
              <a:t>C) 4</a:t>
            </a:r>
          </a:p>
        </p:txBody>
      </p:sp>
      <p:sp>
        <p:nvSpPr>
          <p:cNvPr id="2" name="Dikdörtgen 1"/>
          <p:cNvSpPr/>
          <p:nvPr/>
        </p:nvSpPr>
        <p:spPr>
          <a:xfrm>
            <a:off x="7200066" y="5356150"/>
            <a:ext cx="1404381" cy="8811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4836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p:cTn id="7" dur="1000" fill="hold"/>
                                        <p:tgtEl>
                                          <p:spTgt spid="44035"/>
                                        </p:tgtEl>
                                        <p:attrNameLst>
                                          <p:attrName>ppt_x</p:attrName>
                                        </p:attrNameLst>
                                      </p:cBhvr>
                                      <p:tavLst>
                                        <p:tav tm="0">
                                          <p:val>
                                            <p:strVal val="#ppt_x-.2"/>
                                          </p:val>
                                        </p:tav>
                                        <p:tav tm="100000">
                                          <p:val>
                                            <p:strVal val="#ppt_x"/>
                                          </p:val>
                                        </p:tav>
                                      </p:tavLst>
                                    </p:anim>
                                    <p:anim calcmode="lin" valueType="num">
                                      <p:cBhvr>
                                        <p:cTn id="8" dur="1000" fill="hold"/>
                                        <p:tgtEl>
                                          <p:spTgt spid="4403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fade">
                                      <p:cBhvr>
                                        <p:cTn id="14" dur="1000"/>
                                        <p:tgtEl>
                                          <p:spTgt spid="8194"/>
                                        </p:tgtEl>
                                      </p:cBhvr>
                                    </p:animEffect>
                                    <p:anim calcmode="lin" valueType="num">
                                      <p:cBhvr>
                                        <p:cTn id="15" dur="1000" fill="hold"/>
                                        <p:tgtEl>
                                          <p:spTgt spid="8194"/>
                                        </p:tgtEl>
                                        <p:attrNameLst>
                                          <p:attrName>ppt_x</p:attrName>
                                        </p:attrNameLst>
                                      </p:cBhvr>
                                      <p:tavLst>
                                        <p:tav tm="0">
                                          <p:val>
                                            <p:strVal val="#ppt_x"/>
                                          </p:val>
                                        </p:tav>
                                        <p:tav tm="100000">
                                          <p:val>
                                            <p:strVal val="#ppt_x"/>
                                          </p:val>
                                        </p:tav>
                                      </p:tavLst>
                                    </p:anim>
                                    <p:anim calcmode="lin" valueType="num">
                                      <p:cBhvr>
                                        <p:cTn id="16"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ppt_x</p:attrName>
                                        </p:attrNameLst>
                                      </p:cBhvr>
                                      <p:tavLst>
                                        <p:tav tm="0">
                                          <p:val>
                                            <p:strVal val="#ppt_x-.2"/>
                                          </p:val>
                                        </p:tav>
                                        <p:tav tm="100000">
                                          <p:val>
                                            <p:strVal val="#ppt_x"/>
                                          </p:val>
                                        </p:tav>
                                      </p:tavLst>
                                    </p:anim>
                                    <p:anim calcmode="lin" valueType="num">
                                      <p:cBhvr>
                                        <p:cTn id="2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2"/>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P spid="11" grpId="0" animBg="1"/>
      <p:bldP spid="12" grpId="0" animBg="1"/>
      <p:bldP spid="13" grpId="0" animBg="1"/>
      <p:bldP spid="14"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ayt Numarası Yer Tutucusu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C98E377-395D-42B4-BD1B-FD90AD986EE6}" type="slidenum">
              <a:rPr lang="tr-TR" smtClean="0"/>
              <a:pPr eaLnBrk="1" hangingPunct="1"/>
              <a:t>33</a:t>
            </a:fld>
            <a:endParaRPr lang="tr-TR" smtClean="0"/>
          </a:p>
        </p:txBody>
      </p:sp>
      <p:sp>
        <p:nvSpPr>
          <p:cNvPr id="45059" name="AutoShape 3"/>
          <p:cNvSpPr>
            <a:spLocks noChangeArrowheads="1"/>
          </p:cNvSpPr>
          <p:nvPr/>
        </p:nvSpPr>
        <p:spPr bwMode="auto">
          <a:xfrm>
            <a:off x="228600" y="228600"/>
            <a:ext cx="8686800" cy="685800"/>
          </a:xfrm>
          <a:prstGeom prst="wedgeRectCallout">
            <a:avLst>
              <a:gd name="adj1" fmla="val -22370"/>
              <a:gd name="adj2" fmla="val 25231"/>
            </a:avLst>
          </a:prstGeom>
          <a:solidFill>
            <a:schemeClr val="accent5">
              <a:lumMod val="40000"/>
              <a:lumOff val="60000"/>
            </a:schemeClr>
          </a:solidFill>
          <a:ln w="9525">
            <a:solidFill>
              <a:schemeClr val="tx1"/>
            </a:solidFill>
            <a:miter lim="800000"/>
            <a:headEnd/>
            <a:tailEnd/>
          </a:ln>
          <a:effectLst/>
        </p:spPr>
        <p:txBody>
          <a:bodyPr/>
          <a:lstStyle/>
          <a:p>
            <a:r>
              <a:rPr lang="tr-TR" sz="2000" b="1" dirty="0" smtClean="0"/>
              <a:t>13) </a:t>
            </a:r>
            <a:r>
              <a:rPr lang="tr-TR" sz="2000" b="1" dirty="0"/>
              <a:t>Aşağıdaki koordinat düzleminde verilen </a:t>
            </a:r>
            <a:r>
              <a:rPr lang="tr-TR" sz="2000" b="1" dirty="0" smtClean="0"/>
              <a:t>4.bölgedeki karenin </a:t>
            </a:r>
            <a:r>
              <a:rPr lang="tr-TR" sz="2000" b="1" dirty="0"/>
              <a:t>X eksenine  göre yansıması alındığında aşağıdaki seçeneklerden hangisi olur?</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287689"/>
            <a:ext cx="5722243" cy="5114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4"/>
          <p:cNvSpPr>
            <a:spLocks noChangeArrowheads="1"/>
          </p:cNvSpPr>
          <p:nvPr/>
        </p:nvSpPr>
        <p:spPr bwMode="auto">
          <a:xfrm>
            <a:off x="7384579" y="1556792"/>
            <a:ext cx="1066800" cy="609600"/>
          </a:xfrm>
          <a:prstGeom prst="wedgeRectCallout">
            <a:avLst>
              <a:gd name="adj1" fmla="val -56168"/>
              <a:gd name="adj2" fmla="val -20310"/>
            </a:avLst>
          </a:prstGeom>
          <a:solidFill>
            <a:srgbClr val="FFFF00"/>
          </a:solidFill>
          <a:ln w="9525">
            <a:solidFill>
              <a:schemeClr val="tx1"/>
            </a:solidFill>
            <a:miter lim="800000"/>
            <a:headEnd/>
            <a:tailEnd/>
          </a:ln>
          <a:effectLst/>
        </p:spPr>
        <p:txBody>
          <a:bodyPr/>
          <a:lstStyle/>
          <a:p>
            <a:r>
              <a:rPr lang="tr-TR" sz="3200" b="1"/>
              <a:t>A) 1</a:t>
            </a:r>
          </a:p>
        </p:txBody>
      </p:sp>
      <p:sp>
        <p:nvSpPr>
          <p:cNvPr id="12" name="AutoShape 7"/>
          <p:cNvSpPr>
            <a:spLocks noChangeArrowheads="1"/>
          </p:cNvSpPr>
          <p:nvPr/>
        </p:nvSpPr>
        <p:spPr bwMode="auto">
          <a:xfrm>
            <a:off x="1371600" y="1556792"/>
            <a:ext cx="1066800" cy="609600"/>
          </a:xfrm>
          <a:prstGeom prst="wedgeRectCallout">
            <a:avLst>
              <a:gd name="adj1" fmla="val 58063"/>
              <a:gd name="adj2" fmla="val -23580"/>
            </a:avLst>
          </a:prstGeom>
          <a:solidFill>
            <a:srgbClr val="FFFF00"/>
          </a:solidFill>
          <a:ln w="9525">
            <a:solidFill>
              <a:schemeClr val="tx1"/>
            </a:solidFill>
            <a:miter lim="800000"/>
            <a:headEnd/>
            <a:tailEnd/>
          </a:ln>
          <a:effectLst/>
        </p:spPr>
        <p:txBody>
          <a:bodyPr/>
          <a:lstStyle/>
          <a:p>
            <a:r>
              <a:rPr lang="tr-TR" sz="3200" b="1"/>
              <a:t>D) 2</a:t>
            </a:r>
          </a:p>
        </p:txBody>
      </p:sp>
      <p:sp>
        <p:nvSpPr>
          <p:cNvPr id="13" name="AutoShape 5"/>
          <p:cNvSpPr>
            <a:spLocks noChangeArrowheads="1"/>
          </p:cNvSpPr>
          <p:nvPr/>
        </p:nvSpPr>
        <p:spPr bwMode="auto">
          <a:xfrm>
            <a:off x="1371600" y="5775763"/>
            <a:ext cx="1066800" cy="609600"/>
          </a:xfrm>
          <a:prstGeom prst="wedgeRectCallout">
            <a:avLst>
              <a:gd name="adj1" fmla="val 59496"/>
              <a:gd name="adj2" fmla="val -24741"/>
            </a:avLst>
          </a:prstGeom>
          <a:solidFill>
            <a:srgbClr val="FFFF00"/>
          </a:solidFill>
          <a:ln w="9525">
            <a:solidFill>
              <a:schemeClr val="tx1"/>
            </a:solidFill>
            <a:miter lim="800000"/>
            <a:headEnd/>
            <a:tailEnd/>
          </a:ln>
          <a:effectLst/>
        </p:spPr>
        <p:txBody>
          <a:bodyPr/>
          <a:lstStyle/>
          <a:p>
            <a:r>
              <a:rPr lang="tr-TR" sz="3200" b="1" dirty="0"/>
              <a:t>B) 3</a:t>
            </a:r>
          </a:p>
        </p:txBody>
      </p:sp>
      <p:sp>
        <p:nvSpPr>
          <p:cNvPr id="14" name="AutoShape 6"/>
          <p:cNvSpPr>
            <a:spLocks noChangeArrowheads="1"/>
          </p:cNvSpPr>
          <p:nvPr/>
        </p:nvSpPr>
        <p:spPr bwMode="auto">
          <a:xfrm>
            <a:off x="7384579" y="5775763"/>
            <a:ext cx="1066800" cy="609600"/>
          </a:xfrm>
          <a:prstGeom prst="wedgeRectCallout">
            <a:avLst>
              <a:gd name="adj1" fmla="val -59022"/>
              <a:gd name="adj2" fmla="val -24287"/>
            </a:avLst>
          </a:prstGeom>
          <a:solidFill>
            <a:srgbClr val="FFFF00"/>
          </a:solidFill>
          <a:ln w="9525">
            <a:solidFill>
              <a:schemeClr val="tx1"/>
            </a:solidFill>
            <a:miter lim="800000"/>
            <a:headEnd/>
            <a:tailEnd/>
          </a:ln>
          <a:effectLst/>
        </p:spPr>
        <p:txBody>
          <a:bodyPr/>
          <a:lstStyle/>
          <a:p>
            <a:r>
              <a:rPr lang="tr-TR" sz="3200" b="1"/>
              <a:t>C) 4</a:t>
            </a:r>
          </a:p>
        </p:txBody>
      </p:sp>
      <p:sp>
        <p:nvSpPr>
          <p:cNvPr id="15" name="Dikdörtgen 14"/>
          <p:cNvSpPr/>
          <p:nvPr/>
        </p:nvSpPr>
        <p:spPr>
          <a:xfrm>
            <a:off x="7236296" y="1412776"/>
            <a:ext cx="1380581" cy="9528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716348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p:cTn id="7" dur="1000" fill="hold"/>
                                        <p:tgtEl>
                                          <p:spTgt spid="45059"/>
                                        </p:tgtEl>
                                        <p:attrNameLst>
                                          <p:attrName>ppt_x</p:attrName>
                                        </p:attrNameLst>
                                      </p:cBhvr>
                                      <p:tavLst>
                                        <p:tav tm="0">
                                          <p:val>
                                            <p:strVal val="#ppt_x-.2"/>
                                          </p:val>
                                        </p:tav>
                                        <p:tav tm="100000">
                                          <p:val>
                                            <p:strVal val="#ppt_x"/>
                                          </p:val>
                                        </p:tav>
                                      </p:tavLst>
                                    </p:anim>
                                    <p:anim calcmode="lin" valueType="num">
                                      <p:cBhvr>
                                        <p:cTn id="8" dur="1000" fill="hold"/>
                                        <p:tgtEl>
                                          <p:spTgt spid="450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05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ppt_x</p:attrName>
                                        </p:attrNameLst>
                                      </p:cBhvr>
                                      <p:tavLst>
                                        <p:tav tm="0">
                                          <p:val>
                                            <p:strVal val="#ppt_x-.2"/>
                                          </p:val>
                                        </p:tav>
                                        <p:tav tm="100000">
                                          <p:val>
                                            <p:strVal val="#ppt_x"/>
                                          </p:val>
                                        </p:tav>
                                      </p:tavLst>
                                    </p:anim>
                                    <p:anim calcmode="lin" valueType="num">
                                      <p:cBhvr>
                                        <p:cTn id="22"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2"/>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nimBg="1"/>
      <p:bldP spid="11" grpId="0" animBg="1"/>
      <p:bldP spid="12" grpId="0" animBg="1"/>
      <p:bldP spid="13" grpId="0" animBg="1"/>
      <p:bldP spid="14" grpId="0" animBg="1"/>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2DBF522-898C-41A2-BDB7-02EC07666AB3}" type="slidenum">
              <a:rPr lang="tr-TR" smtClean="0"/>
              <a:pPr eaLnBrk="1" hangingPunct="1"/>
              <a:t>34</a:t>
            </a:fld>
            <a:endParaRPr lang="tr-TR" smtClean="0"/>
          </a:p>
        </p:txBody>
      </p:sp>
      <p:sp>
        <p:nvSpPr>
          <p:cNvPr id="46084" name="AutoShape 4"/>
          <p:cNvSpPr>
            <a:spLocks noChangeArrowheads="1"/>
          </p:cNvSpPr>
          <p:nvPr/>
        </p:nvSpPr>
        <p:spPr bwMode="auto">
          <a:xfrm>
            <a:off x="1907704" y="228600"/>
            <a:ext cx="4488160" cy="914400"/>
          </a:xfrm>
          <a:prstGeom prst="wedgeRectCallout">
            <a:avLst>
              <a:gd name="adj1" fmla="val -12736"/>
              <a:gd name="adj2" fmla="val 21875"/>
            </a:avLst>
          </a:prstGeom>
          <a:solidFill>
            <a:srgbClr val="FFFF00"/>
          </a:solidFill>
          <a:ln w="9525">
            <a:solidFill>
              <a:srgbClr val="C00000"/>
            </a:solidFill>
            <a:miter lim="800000"/>
            <a:headEnd/>
            <a:tailEnd/>
          </a:ln>
          <a:effectLst/>
        </p:spPr>
        <p:txBody>
          <a:bodyPr/>
          <a:lstStyle/>
          <a:p>
            <a:pPr algn="ctr"/>
            <a:r>
              <a:rPr lang="tr-TR" sz="6000" b="1" dirty="0">
                <a:solidFill>
                  <a:srgbClr val="FF0000"/>
                </a:solidFill>
              </a:rPr>
              <a:t>HAZIRLAYAN</a:t>
            </a:r>
          </a:p>
        </p:txBody>
      </p:sp>
      <p:sp>
        <p:nvSpPr>
          <p:cNvPr id="46085" name="AutoShape 5"/>
          <p:cNvSpPr>
            <a:spLocks noChangeArrowheads="1"/>
          </p:cNvSpPr>
          <p:nvPr/>
        </p:nvSpPr>
        <p:spPr bwMode="auto">
          <a:xfrm>
            <a:off x="97971" y="4869160"/>
            <a:ext cx="8915400" cy="1828800"/>
          </a:xfrm>
          <a:prstGeom prst="wedgeRectCallout">
            <a:avLst>
              <a:gd name="adj1" fmla="val 1250"/>
              <a:gd name="adj2" fmla="val 35352"/>
            </a:avLst>
          </a:prstGeom>
          <a:solidFill>
            <a:srgbClr val="FFFF00"/>
          </a:solidFill>
          <a:ln w="9525">
            <a:solidFill>
              <a:srgbClr val="FF0000"/>
            </a:solidFill>
            <a:miter lim="800000"/>
            <a:headEnd/>
            <a:tailEnd/>
          </a:ln>
          <a:effectLst/>
        </p:spPr>
        <p:txBody>
          <a:bodyPr/>
          <a:lstStyle/>
          <a:p>
            <a:r>
              <a:rPr lang="tr-TR" sz="3600" b="1" dirty="0">
                <a:solidFill>
                  <a:srgbClr val="FF0000"/>
                </a:solidFill>
              </a:rPr>
              <a:t>ÖMER ASKERDEN</a:t>
            </a:r>
          </a:p>
          <a:p>
            <a:r>
              <a:rPr lang="tr-TR" sz="2800" b="1" dirty="0" smtClean="0">
                <a:solidFill>
                  <a:srgbClr val="FF0000"/>
                </a:solidFill>
              </a:rPr>
              <a:t>PİRİ MEHMET PAŞA ORTAOKULU</a:t>
            </a:r>
            <a:endParaRPr lang="tr-TR" sz="2800" b="1" dirty="0">
              <a:solidFill>
                <a:srgbClr val="FF0000"/>
              </a:solidFill>
            </a:endParaRPr>
          </a:p>
          <a:p>
            <a:r>
              <a:rPr lang="tr-TR" sz="2800" b="1" dirty="0">
                <a:solidFill>
                  <a:srgbClr val="FF0000"/>
                </a:solidFill>
              </a:rPr>
              <a:t>UZMAN </a:t>
            </a:r>
            <a:r>
              <a:rPr lang="tr-TR" sz="2800" b="1" dirty="0" smtClean="0">
                <a:solidFill>
                  <a:srgbClr val="FF0000"/>
                </a:solidFill>
              </a:rPr>
              <a:t>İLKÖĞRETİM MATEMATİK </a:t>
            </a:r>
            <a:r>
              <a:rPr lang="tr-TR" sz="2800" b="1" dirty="0">
                <a:solidFill>
                  <a:srgbClr val="FF0000"/>
                </a:solidFill>
              </a:rPr>
              <a:t>ÖĞRETMENİ </a:t>
            </a:r>
          </a:p>
          <a:p>
            <a:pPr algn="r"/>
            <a:r>
              <a:rPr lang="tr-TR" sz="2400" b="1" dirty="0" smtClean="0"/>
              <a:t>omeraskerden@hotmail.com.tr</a:t>
            </a:r>
            <a:endParaRPr lang="tr-TR" sz="2400" b="1" dirty="0"/>
          </a:p>
        </p:txBody>
      </p:sp>
    </p:spTree>
    <p:extLst>
      <p:ext uri="{BB962C8B-B14F-4D97-AF65-F5344CB8AC3E}">
        <p14:creationId xmlns:p14="http://schemas.microsoft.com/office/powerpoint/2010/main" val="3125693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p:cTn id="7" dur="1000" fill="hold"/>
                                        <p:tgtEl>
                                          <p:spTgt spid="46084"/>
                                        </p:tgtEl>
                                        <p:attrNameLst>
                                          <p:attrName>ppt_x</p:attrName>
                                        </p:attrNameLst>
                                      </p:cBhvr>
                                      <p:tavLst>
                                        <p:tav tm="0">
                                          <p:val>
                                            <p:strVal val="#ppt_x-.2"/>
                                          </p:val>
                                        </p:tav>
                                        <p:tav tm="100000">
                                          <p:val>
                                            <p:strVal val="#ppt_x"/>
                                          </p:val>
                                        </p:tav>
                                      </p:tavLst>
                                    </p:anim>
                                    <p:anim calcmode="lin" valueType="num">
                                      <p:cBhvr>
                                        <p:cTn id="8" dur="1000" fill="hold"/>
                                        <p:tgtEl>
                                          <p:spTgt spid="4608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6085"/>
                                        </p:tgtEl>
                                        <p:attrNameLst>
                                          <p:attrName>style.visibility</p:attrName>
                                        </p:attrNameLst>
                                      </p:cBhvr>
                                      <p:to>
                                        <p:strVal val="visible"/>
                                      </p:to>
                                    </p:set>
                                    <p:anim calcmode="lin" valueType="num">
                                      <p:cBhvr>
                                        <p:cTn id="14" dur="1000" fill="hold"/>
                                        <p:tgtEl>
                                          <p:spTgt spid="46085"/>
                                        </p:tgtEl>
                                        <p:attrNameLst>
                                          <p:attrName>ppt_x</p:attrName>
                                        </p:attrNameLst>
                                      </p:cBhvr>
                                      <p:tavLst>
                                        <p:tav tm="0">
                                          <p:val>
                                            <p:strVal val="#ppt_x-.2"/>
                                          </p:val>
                                        </p:tav>
                                        <p:tav tm="100000">
                                          <p:val>
                                            <p:strVal val="#ppt_x"/>
                                          </p:val>
                                        </p:tav>
                                      </p:tavLst>
                                    </p:anim>
                                    <p:anim calcmode="lin" valueType="num">
                                      <p:cBhvr>
                                        <p:cTn id="15" dur="1000" fill="hold"/>
                                        <p:tgtEl>
                                          <p:spTgt spid="4608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nimBg="1"/>
      <p:bldP spid="460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9AEB9C0-BF84-485A-BEDB-3542E10EF733}" type="slidenum">
              <a:rPr lang="tr-TR" smtClean="0"/>
              <a:pPr eaLnBrk="1" hangingPunct="1"/>
              <a:t>4</a:t>
            </a:fld>
            <a:endParaRPr lang="tr-TR" smtClean="0"/>
          </a:p>
        </p:txBody>
      </p:sp>
      <p:sp>
        <p:nvSpPr>
          <p:cNvPr id="6148" name="AutoShape 4"/>
          <p:cNvSpPr>
            <a:spLocks noChangeArrowheads="1"/>
          </p:cNvSpPr>
          <p:nvPr/>
        </p:nvSpPr>
        <p:spPr bwMode="auto">
          <a:xfrm>
            <a:off x="55253" y="116632"/>
            <a:ext cx="8928992" cy="1008112"/>
          </a:xfrm>
          <a:prstGeom prst="wedgeRectCallout">
            <a:avLst>
              <a:gd name="adj1" fmla="val -33241"/>
              <a:gd name="adj2" fmla="val -39060"/>
            </a:avLst>
          </a:prstGeom>
          <a:noFill/>
          <a:ln w="9525">
            <a:solidFill>
              <a:srgbClr val="FF0000"/>
            </a:solidFill>
            <a:miter lim="800000"/>
            <a:headEnd/>
            <a:tailEnd/>
          </a:ln>
          <a:effectLst/>
        </p:spPr>
        <p:txBody>
          <a:bodyPr/>
          <a:lstStyle/>
          <a:p>
            <a:r>
              <a:rPr lang="tr-TR" sz="2000" b="1">
                <a:solidFill>
                  <a:srgbClr val="FF0000"/>
                </a:solidFill>
              </a:rPr>
              <a:t>DİKEY SİMETRİ (DİKEY YANSIMA):</a:t>
            </a:r>
            <a:r>
              <a:rPr lang="tr-TR" sz="2000" b="1"/>
              <a:t>Simetri ekseni (doğrusu) Şeklin tam ortasından dikey olarak geçiyorsa ve Şeklin iki parçası Simetri ekseninin sağında ve solunda kalıyorsa bu tür simetrilere dikey yansıma (simetri) denir.</a:t>
            </a:r>
          </a:p>
        </p:txBody>
      </p:sp>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057400"/>
            <a:ext cx="210978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AutoShape 6"/>
          <p:cNvSpPr>
            <a:spLocks noChangeArrowheads="1"/>
          </p:cNvSpPr>
          <p:nvPr/>
        </p:nvSpPr>
        <p:spPr bwMode="auto">
          <a:xfrm>
            <a:off x="457200" y="5562600"/>
            <a:ext cx="1828800" cy="381000"/>
          </a:xfrm>
          <a:prstGeom prst="wedgeRectCallout">
            <a:avLst>
              <a:gd name="adj1" fmla="val 7727"/>
              <a:gd name="adj2" fmla="val -217083"/>
            </a:avLst>
          </a:prstGeom>
          <a:noFill/>
          <a:ln w="9525">
            <a:solidFill>
              <a:srgbClr val="FF0000"/>
            </a:solidFill>
            <a:miter lim="800000"/>
            <a:headEnd/>
            <a:tailEnd/>
          </a:ln>
          <a:effectLst/>
        </p:spPr>
        <p:txBody>
          <a:bodyPr/>
          <a:lstStyle/>
          <a:p>
            <a:pPr algn="ctr"/>
            <a:r>
              <a:rPr lang="tr-TR" b="1"/>
              <a:t>Dikey yansıma</a:t>
            </a:r>
            <a:r>
              <a:rPr lang="tr-TR"/>
              <a:t> </a:t>
            </a:r>
          </a:p>
        </p:txBody>
      </p:sp>
      <p:pic>
        <p:nvPicPr>
          <p:cNvPr id="615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209800"/>
            <a:ext cx="203676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AutoShape 8"/>
          <p:cNvSpPr>
            <a:spLocks noChangeArrowheads="1"/>
          </p:cNvSpPr>
          <p:nvPr/>
        </p:nvSpPr>
        <p:spPr bwMode="auto">
          <a:xfrm>
            <a:off x="3124200" y="5562600"/>
            <a:ext cx="1828800" cy="381000"/>
          </a:xfrm>
          <a:prstGeom prst="wedgeRectCallout">
            <a:avLst>
              <a:gd name="adj1" fmla="val 7727"/>
              <a:gd name="adj2" fmla="val -217083"/>
            </a:avLst>
          </a:prstGeom>
          <a:noFill/>
          <a:ln w="9525">
            <a:solidFill>
              <a:srgbClr val="FF0000"/>
            </a:solidFill>
            <a:miter lim="800000"/>
            <a:headEnd/>
            <a:tailEnd/>
          </a:ln>
          <a:effectLst/>
        </p:spPr>
        <p:txBody>
          <a:bodyPr/>
          <a:lstStyle/>
          <a:p>
            <a:pPr algn="ctr"/>
            <a:r>
              <a:rPr lang="tr-TR" b="1"/>
              <a:t>Dikey yansıma</a:t>
            </a:r>
            <a:r>
              <a:rPr lang="tr-TR"/>
              <a:t> </a:t>
            </a:r>
          </a:p>
        </p:txBody>
      </p:sp>
      <p:pic>
        <p:nvPicPr>
          <p:cNvPr id="615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362200"/>
            <a:ext cx="21097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AutoShape 10"/>
          <p:cNvSpPr>
            <a:spLocks noChangeArrowheads="1"/>
          </p:cNvSpPr>
          <p:nvPr/>
        </p:nvSpPr>
        <p:spPr bwMode="auto">
          <a:xfrm>
            <a:off x="5943600" y="5562600"/>
            <a:ext cx="1828800" cy="381000"/>
          </a:xfrm>
          <a:prstGeom prst="wedgeRectCallout">
            <a:avLst>
              <a:gd name="adj1" fmla="val 7727"/>
              <a:gd name="adj2" fmla="val -217083"/>
            </a:avLst>
          </a:prstGeom>
          <a:noFill/>
          <a:ln w="9525">
            <a:solidFill>
              <a:srgbClr val="FF0000"/>
            </a:solidFill>
            <a:miter lim="800000"/>
            <a:headEnd/>
            <a:tailEnd/>
          </a:ln>
          <a:effectLst/>
        </p:spPr>
        <p:txBody>
          <a:bodyPr/>
          <a:lstStyle/>
          <a:p>
            <a:pPr algn="ctr"/>
            <a:r>
              <a:rPr lang="tr-TR" b="1"/>
              <a:t>Dikey yansıma</a:t>
            </a:r>
            <a:r>
              <a:rPr lang="tr-TR"/>
              <a:t> </a:t>
            </a:r>
          </a:p>
        </p:txBody>
      </p:sp>
    </p:spTree>
    <p:extLst>
      <p:ext uri="{BB962C8B-B14F-4D97-AF65-F5344CB8AC3E}">
        <p14:creationId xmlns:p14="http://schemas.microsoft.com/office/powerpoint/2010/main" val="1233716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1000" fill="hold"/>
                                        <p:tgtEl>
                                          <p:spTgt spid="6148"/>
                                        </p:tgtEl>
                                        <p:attrNameLst>
                                          <p:attrName>ppt_x</p:attrName>
                                        </p:attrNameLst>
                                      </p:cBhvr>
                                      <p:tavLst>
                                        <p:tav tm="0">
                                          <p:val>
                                            <p:strVal val="#ppt_x-.2"/>
                                          </p:val>
                                        </p:tav>
                                        <p:tav tm="100000">
                                          <p:val>
                                            <p:strVal val="#ppt_x"/>
                                          </p:val>
                                        </p:tav>
                                      </p:tavLst>
                                    </p:anim>
                                    <p:anim calcmode="lin" valueType="num">
                                      <p:cBhvr>
                                        <p:cTn id="8" dur="1000" fill="hold"/>
                                        <p:tgtEl>
                                          <p:spTgt spid="6148"/>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4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6149"/>
                                        </p:tgtEl>
                                        <p:attrNameLst>
                                          <p:attrName>style.visibility</p:attrName>
                                        </p:attrNameLst>
                                      </p:cBhvr>
                                      <p:to>
                                        <p:strVal val="visible"/>
                                      </p:to>
                                    </p:set>
                                    <p:anim calcmode="lin" valueType="num">
                                      <p:cBhvr>
                                        <p:cTn id="14" dur="1000" fill="hold"/>
                                        <p:tgtEl>
                                          <p:spTgt spid="6149"/>
                                        </p:tgtEl>
                                        <p:attrNameLst>
                                          <p:attrName>ppt_x</p:attrName>
                                        </p:attrNameLst>
                                      </p:cBhvr>
                                      <p:tavLst>
                                        <p:tav tm="0">
                                          <p:val>
                                            <p:strVal val="#ppt_x-.2"/>
                                          </p:val>
                                        </p:tav>
                                        <p:tav tm="100000">
                                          <p:val>
                                            <p:strVal val="#ppt_x"/>
                                          </p:val>
                                        </p:tav>
                                      </p:tavLst>
                                    </p:anim>
                                    <p:anim calcmode="lin" valueType="num">
                                      <p:cBhvr>
                                        <p:cTn id="15" dur="1000" fill="hold"/>
                                        <p:tgtEl>
                                          <p:spTgt spid="614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14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150"/>
                                        </p:tgtEl>
                                        <p:attrNameLst>
                                          <p:attrName>style.visibility</p:attrName>
                                        </p:attrNameLst>
                                      </p:cBhvr>
                                      <p:to>
                                        <p:strVal val="visible"/>
                                      </p:to>
                                    </p:set>
                                    <p:anim calcmode="lin" valueType="num">
                                      <p:cBhvr>
                                        <p:cTn id="21" dur="1000" fill="hold"/>
                                        <p:tgtEl>
                                          <p:spTgt spid="6150"/>
                                        </p:tgtEl>
                                        <p:attrNameLst>
                                          <p:attrName>ppt_x</p:attrName>
                                        </p:attrNameLst>
                                      </p:cBhvr>
                                      <p:tavLst>
                                        <p:tav tm="0">
                                          <p:val>
                                            <p:strVal val="#ppt_x-.2"/>
                                          </p:val>
                                        </p:tav>
                                        <p:tav tm="100000">
                                          <p:val>
                                            <p:strVal val="#ppt_x"/>
                                          </p:val>
                                        </p:tav>
                                      </p:tavLst>
                                    </p:anim>
                                    <p:anim calcmode="lin" valueType="num">
                                      <p:cBhvr>
                                        <p:cTn id="22" dur="1000" fill="hold"/>
                                        <p:tgtEl>
                                          <p:spTgt spid="615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1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6151"/>
                                        </p:tgtEl>
                                        <p:attrNameLst>
                                          <p:attrName>style.visibility</p:attrName>
                                        </p:attrNameLst>
                                      </p:cBhvr>
                                      <p:to>
                                        <p:strVal val="visible"/>
                                      </p:to>
                                    </p:set>
                                    <p:anim calcmode="lin" valueType="num">
                                      <p:cBhvr>
                                        <p:cTn id="28" dur="1000" fill="hold"/>
                                        <p:tgtEl>
                                          <p:spTgt spid="6151"/>
                                        </p:tgtEl>
                                        <p:attrNameLst>
                                          <p:attrName>ppt_x</p:attrName>
                                        </p:attrNameLst>
                                      </p:cBhvr>
                                      <p:tavLst>
                                        <p:tav tm="0">
                                          <p:val>
                                            <p:strVal val="#ppt_x-.2"/>
                                          </p:val>
                                        </p:tav>
                                        <p:tav tm="100000">
                                          <p:val>
                                            <p:strVal val="#ppt_x"/>
                                          </p:val>
                                        </p:tav>
                                      </p:tavLst>
                                    </p:anim>
                                    <p:anim calcmode="lin" valueType="num">
                                      <p:cBhvr>
                                        <p:cTn id="29" dur="1000" fill="hold"/>
                                        <p:tgtEl>
                                          <p:spTgt spid="615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15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6152"/>
                                        </p:tgtEl>
                                        <p:attrNameLst>
                                          <p:attrName>style.visibility</p:attrName>
                                        </p:attrNameLst>
                                      </p:cBhvr>
                                      <p:to>
                                        <p:strVal val="visible"/>
                                      </p:to>
                                    </p:set>
                                    <p:anim calcmode="lin" valueType="num">
                                      <p:cBhvr>
                                        <p:cTn id="35" dur="1000" fill="hold"/>
                                        <p:tgtEl>
                                          <p:spTgt spid="6152"/>
                                        </p:tgtEl>
                                        <p:attrNameLst>
                                          <p:attrName>ppt_x</p:attrName>
                                        </p:attrNameLst>
                                      </p:cBhvr>
                                      <p:tavLst>
                                        <p:tav tm="0">
                                          <p:val>
                                            <p:strVal val="#ppt_x-.2"/>
                                          </p:val>
                                        </p:tav>
                                        <p:tav tm="100000">
                                          <p:val>
                                            <p:strVal val="#ppt_x"/>
                                          </p:val>
                                        </p:tav>
                                      </p:tavLst>
                                    </p:anim>
                                    <p:anim calcmode="lin" valueType="num">
                                      <p:cBhvr>
                                        <p:cTn id="36" dur="1000" fill="hold"/>
                                        <p:tgtEl>
                                          <p:spTgt spid="615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1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nodeType="clickEffect">
                                  <p:stCondLst>
                                    <p:cond delay="0"/>
                                  </p:stCondLst>
                                  <p:childTnLst>
                                    <p:set>
                                      <p:cBhvr>
                                        <p:cTn id="41" dur="1" fill="hold">
                                          <p:stCondLst>
                                            <p:cond delay="0"/>
                                          </p:stCondLst>
                                        </p:cTn>
                                        <p:tgtEl>
                                          <p:spTgt spid="6153"/>
                                        </p:tgtEl>
                                        <p:attrNameLst>
                                          <p:attrName>style.visibility</p:attrName>
                                        </p:attrNameLst>
                                      </p:cBhvr>
                                      <p:to>
                                        <p:strVal val="visible"/>
                                      </p:to>
                                    </p:set>
                                    <p:anim calcmode="lin" valueType="num">
                                      <p:cBhvr>
                                        <p:cTn id="42" dur="1000" fill="hold"/>
                                        <p:tgtEl>
                                          <p:spTgt spid="6153"/>
                                        </p:tgtEl>
                                        <p:attrNameLst>
                                          <p:attrName>ppt_x</p:attrName>
                                        </p:attrNameLst>
                                      </p:cBhvr>
                                      <p:tavLst>
                                        <p:tav tm="0">
                                          <p:val>
                                            <p:strVal val="#ppt_x-.2"/>
                                          </p:val>
                                        </p:tav>
                                        <p:tav tm="100000">
                                          <p:val>
                                            <p:strVal val="#ppt_x"/>
                                          </p:val>
                                        </p:tav>
                                      </p:tavLst>
                                    </p:anim>
                                    <p:anim calcmode="lin" valueType="num">
                                      <p:cBhvr>
                                        <p:cTn id="43" dur="1000" fill="hold"/>
                                        <p:tgtEl>
                                          <p:spTgt spid="615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15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6154"/>
                                        </p:tgtEl>
                                        <p:attrNameLst>
                                          <p:attrName>style.visibility</p:attrName>
                                        </p:attrNameLst>
                                      </p:cBhvr>
                                      <p:to>
                                        <p:strVal val="visible"/>
                                      </p:to>
                                    </p:set>
                                    <p:anim calcmode="lin" valueType="num">
                                      <p:cBhvr>
                                        <p:cTn id="49" dur="1000" fill="hold"/>
                                        <p:tgtEl>
                                          <p:spTgt spid="6154"/>
                                        </p:tgtEl>
                                        <p:attrNameLst>
                                          <p:attrName>ppt_x</p:attrName>
                                        </p:attrNameLst>
                                      </p:cBhvr>
                                      <p:tavLst>
                                        <p:tav tm="0">
                                          <p:val>
                                            <p:strVal val="#ppt_x-.2"/>
                                          </p:val>
                                        </p:tav>
                                        <p:tav tm="100000">
                                          <p:val>
                                            <p:strVal val="#ppt_x"/>
                                          </p:val>
                                        </p:tav>
                                      </p:tavLst>
                                    </p:anim>
                                    <p:anim calcmode="lin" valueType="num">
                                      <p:cBhvr>
                                        <p:cTn id="50" dur="1000" fill="hold"/>
                                        <p:tgtEl>
                                          <p:spTgt spid="6154"/>
                                        </p:tgtEl>
                                        <p:attrNameLst>
                                          <p:attrName>ppt_y</p:attrName>
                                        </p:attrNameLst>
                                      </p:cBhvr>
                                      <p:tavLst>
                                        <p:tav tm="0">
                                          <p:val>
                                            <p:strVal val="#ppt_y"/>
                                          </p:val>
                                        </p:tav>
                                        <p:tav tm="100000">
                                          <p:val>
                                            <p:strVal val="#ppt_y"/>
                                          </p:val>
                                        </p:tav>
                                      </p:tavLst>
                                    </p:anim>
                                    <p:animEffect transition="in" filter="wipe(right)" prLst="gradientSize: 0.1">
                                      <p:cBhvr>
                                        <p:cTn id="51" dur="10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50" grpId="0" animBg="1"/>
      <p:bldP spid="6152" grpId="0" animBg="1"/>
      <p:bldP spid="615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9676E05-C081-474D-8D3E-E9763841E92A}" type="slidenum">
              <a:rPr lang="tr-TR" smtClean="0"/>
              <a:pPr eaLnBrk="1" hangingPunct="1"/>
              <a:t>5</a:t>
            </a:fld>
            <a:endParaRPr lang="tr-TR" smtClean="0"/>
          </a:p>
        </p:txBody>
      </p:sp>
      <p:sp>
        <p:nvSpPr>
          <p:cNvPr id="7172" name="AutoShape 4"/>
          <p:cNvSpPr>
            <a:spLocks noChangeArrowheads="1"/>
          </p:cNvSpPr>
          <p:nvPr/>
        </p:nvSpPr>
        <p:spPr bwMode="auto">
          <a:xfrm>
            <a:off x="228600" y="228600"/>
            <a:ext cx="8807896" cy="685800"/>
          </a:xfrm>
          <a:prstGeom prst="wedgeRectCallout">
            <a:avLst>
              <a:gd name="adj1" fmla="val -33241"/>
              <a:gd name="adj2" fmla="val -35417"/>
            </a:avLst>
          </a:prstGeom>
          <a:solidFill>
            <a:srgbClr val="FFFF00"/>
          </a:solidFill>
          <a:ln w="9525">
            <a:solidFill>
              <a:schemeClr val="tx1"/>
            </a:solidFill>
            <a:miter lim="800000"/>
            <a:headEnd/>
            <a:tailEnd/>
          </a:ln>
        </p:spPr>
        <p:txBody>
          <a:bodyPr/>
          <a:lstStyle/>
          <a:p>
            <a:r>
              <a:rPr lang="tr-TR" b="1">
                <a:solidFill>
                  <a:srgbClr val="FF0000"/>
                </a:solidFill>
              </a:rPr>
              <a:t>ÖTELEME SİMETRİSİ:</a:t>
            </a:r>
            <a:r>
              <a:rPr lang="tr-TR" b="1"/>
              <a:t>Şeklin kendisi ve öteleme sonundaki görüntüsü eş ve simetriktir. Bu tür simetriye öteleme simetrisi denir.</a:t>
            </a:r>
            <a:r>
              <a:rPr lang="tr-TR"/>
              <a:t> </a:t>
            </a:r>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66800"/>
            <a:ext cx="2819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AutoShape 6"/>
          <p:cNvSpPr>
            <a:spLocks noChangeArrowheads="1"/>
          </p:cNvSpPr>
          <p:nvPr/>
        </p:nvSpPr>
        <p:spPr bwMode="auto">
          <a:xfrm>
            <a:off x="381000" y="3048000"/>
            <a:ext cx="2286000" cy="381000"/>
          </a:xfrm>
          <a:prstGeom prst="wedgeRectCallout">
            <a:avLst>
              <a:gd name="adj1" fmla="val 23194"/>
              <a:gd name="adj2" fmla="val -99583"/>
            </a:avLst>
          </a:prstGeom>
          <a:noFill/>
          <a:ln w="9525">
            <a:solidFill>
              <a:srgbClr val="FF0000"/>
            </a:solidFill>
            <a:miter lim="800000"/>
            <a:headEnd/>
            <a:tailEnd/>
          </a:ln>
          <a:effectLst/>
        </p:spPr>
        <p:txBody>
          <a:bodyPr/>
          <a:lstStyle/>
          <a:p>
            <a:pPr algn="ctr"/>
            <a:r>
              <a:rPr lang="tr-TR" b="1">
                <a:solidFill>
                  <a:srgbClr val="FF0000"/>
                </a:solidFill>
              </a:rPr>
              <a:t>Öteleme simetrisi</a:t>
            </a:r>
          </a:p>
        </p:txBody>
      </p:sp>
      <p:sp>
        <p:nvSpPr>
          <p:cNvPr id="7175" name="AutoShape 7"/>
          <p:cNvSpPr>
            <a:spLocks noChangeArrowheads="1"/>
          </p:cNvSpPr>
          <p:nvPr/>
        </p:nvSpPr>
        <p:spPr bwMode="auto">
          <a:xfrm>
            <a:off x="228600" y="5334000"/>
            <a:ext cx="8686800" cy="1295400"/>
          </a:xfrm>
          <a:prstGeom prst="wedgeRectCallout">
            <a:avLst>
              <a:gd name="adj1" fmla="val -21708"/>
              <a:gd name="adj2" fmla="val -43995"/>
            </a:avLst>
          </a:prstGeom>
          <a:solidFill>
            <a:srgbClr val="FFFF00"/>
          </a:solidFill>
          <a:ln w="9525">
            <a:solidFill>
              <a:schemeClr val="tx1"/>
            </a:solidFill>
            <a:miter lim="800000"/>
            <a:headEnd/>
            <a:tailEnd/>
          </a:ln>
        </p:spPr>
        <p:txBody>
          <a:bodyPr/>
          <a:lstStyle/>
          <a:p>
            <a:r>
              <a:rPr lang="tr-TR" b="1">
                <a:solidFill>
                  <a:srgbClr val="FF0000"/>
                </a:solidFill>
              </a:rPr>
              <a:t>ÖTELEMELİ YANSIMA VEYA YANSIMALI ÖTELEME:</a:t>
            </a:r>
            <a:r>
              <a:rPr lang="tr-TR" b="1"/>
              <a:t>Bir şeklin bir doğru boyunca yansımasından sonra ötelenmesi ile ötelenmesinden sonra yansıması aynıdır. Bir şekle belli bir doğrultuda hem öteleme hareketi ve hem yansıma hareketi yapılmasına ötelemeli yansıma denir.</a:t>
            </a:r>
            <a:r>
              <a:rPr lang="tr-TR"/>
              <a:t> </a:t>
            </a:r>
          </a:p>
        </p:txBody>
      </p:sp>
      <p:pic>
        <p:nvPicPr>
          <p:cNvPr id="717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066800"/>
            <a:ext cx="26289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3276600"/>
            <a:ext cx="27432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AutoShape 10"/>
          <p:cNvSpPr>
            <a:spLocks noChangeArrowheads="1"/>
          </p:cNvSpPr>
          <p:nvPr/>
        </p:nvSpPr>
        <p:spPr bwMode="auto">
          <a:xfrm>
            <a:off x="6096000" y="1524000"/>
            <a:ext cx="2940496" cy="1219200"/>
          </a:xfrm>
          <a:prstGeom prst="wedgeRectCallout">
            <a:avLst>
              <a:gd name="adj1" fmla="val 19949"/>
              <a:gd name="adj2" fmla="val 4037"/>
            </a:avLst>
          </a:prstGeom>
          <a:noFill/>
          <a:ln w="9525">
            <a:solidFill>
              <a:srgbClr val="FF0000"/>
            </a:solidFill>
            <a:miter lim="800000"/>
            <a:headEnd/>
            <a:tailEnd/>
          </a:ln>
          <a:effectLst/>
        </p:spPr>
        <p:txBody>
          <a:bodyPr/>
          <a:lstStyle/>
          <a:p>
            <a:pPr algn="ctr"/>
            <a:r>
              <a:rPr lang="tr-TR" b="1"/>
              <a:t>Bir düzgün altıgeni bir d doğrusu boyunca 4 birim sağa öteleyip yansımasını çizelim.</a:t>
            </a:r>
            <a:r>
              <a:rPr lang="tr-TR"/>
              <a:t> </a:t>
            </a:r>
          </a:p>
        </p:txBody>
      </p:sp>
      <p:sp>
        <p:nvSpPr>
          <p:cNvPr id="7179" name="AutoShape 11"/>
          <p:cNvSpPr>
            <a:spLocks noChangeArrowheads="1"/>
          </p:cNvSpPr>
          <p:nvPr/>
        </p:nvSpPr>
        <p:spPr bwMode="auto">
          <a:xfrm>
            <a:off x="6324600" y="990600"/>
            <a:ext cx="2286000" cy="381000"/>
          </a:xfrm>
          <a:prstGeom prst="wedgeRectCallout">
            <a:avLst>
              <a:gd name="adj1" fmla="val -62778"/>
              <a:gd name="adj2" fmla="val 33333"/>
            </a:avLst>
          </a:prstGeom>
          <a:noFill/>
          <a:ln w="9525">
            <a:solidFill>
              <a:srgbClr val="FF0000"/>
            </a:solidFill>
            <a:miter lim="800000"/>
            <a:headEnd/>
            <a:tailEnd/>
          </a:ln>
          <a:effectLst/>
        </p:spPr>
        <p:txBody>
          <a:bodyPr/>
          <a:lstStyle/>
          <a:p>
            <a:pPr algn="ctr"/>
            <a:r>
              <a:rPr lang="tr-TR" b="1">
                <a:solidFill>
                  <a:srgbClr val="FF0000"/>
                </a:solidFill>
              </a:rPr>
              <a:t>Ötelemeli yansıma</a:t>
            </a:r>
          </a:p>
        </p:txBody>
      </p:sp>
      <p:sp>
        <p:nvSpPr>
          <p:cNvPr id="7180" name="AutoShape 12"/>
          <p:cNvSpPr>
            <a:spLocks noChangeArrowheads="1"/>
          </p:cNvSpPr>
          <p:nvPr/>
        </p:nvSpPr>
        <p:spPr bwMode="auto">
          <a:xfrm>
            <a:off x="6400800" y="3048000"/>
            <a:ext cx="2286000" cy="381000"/>
          </a:xfrm>
          <a:prstGeom prst="wedgeRectCallout">
            <a:avLst>
              <a:gd name="adj1" fmla="val -61111"/>
              <a:gd name="adj2" fmla="val 45833"/>
            </a:avLst>
          </a:prstGeom>
          <a:noFill/>
          <a:ln w="9525">
            <a:solidFill>
              <a:srgbClr val="FF0000"/>
            </a:solidFill>
            <a:miter lim="800000"/>
            <a:headEnd/>
            <a:tailEnd/>
          </a:ln>
          <a:effectLst/>
        </p:spPr>
        <p:txBody>
          <a:bodyPr/>
          <a:lstStyle/>
          <a:p>
            <a:pPr algn="ctr"/>
            <a:r>
              <a:rPr lang="tr-TR" b="1">
                <a:solidFill>
                  <a:srgbClr val="FF0000"/>
                </a:solidFill>
              </a:rPr>
              <a:t>Yansımalı öteleme</a:t>
            </a:r>
          </a:p>
        </p:txBody>
      </p:sp>
      <p:sp>
        <p:nvSpPr>
          <p:cNvPr id="7181" name="AutoShape 13"/>
          <p:cNvSpPr>
            <a:spLocks noChangeArrowheads="1"/>
          </p:cNvSpPr>
          <p:nvPr/>
        </p:nvSpPr>
        <p:spPr bwMode="auto">
          <a:xfrm>
            <a:off x="6172200" y="3817640"/>
            <a:ext cx="2864296" cy="1211560"/>
          </a:xfrm>
          <a:prstGeom prst="wedgeRectCallout">
            <a:avLst>
              <a:gd name="adj1" fmla="val 12769"/>
              <a:gd name="adj2" fmla="val -32347"/>
            </a:avLst>
          </a:prstGeom>
          <a:noFill/>
          <a:ln w="9525">
            <a:solidFill>
              <a:srgbClr val="FF0000"/>
            </a:solidFill>
            <a:miter lim="800000"/>
            <a:headEnd/>
            <a:tailEnd/>
          </a:ln>
          <a:effectLst/>
        </p:spPr>
        <p:txBody>
          <a:bodyPr/>
          <a:lstStyle/>
          <a:p>
            <a:pPr algn="ctr"/>
            <a:r>
              <a:rPr lang="tr-TR" b="1"/>
              <a:t>Bir düzgün altıgeni bir d doğrusu boyunca önce yansımasını alıp sonra 4 birim sağa öteleyip çizelim.</a:t>
            </a:r>
            <a:r>
              <a:rPr lang="tr-TR"/>
              <a:t> </a:t>
            </a:r>
          </a:p>
        </p:txBody>
      </p:sp>
      <p:sp>
        <p:nvSpPr>
          <p:cNvPr id="7182" name="AutoShape 14"/>
          <p:cNvSpPr>
            <a:spLocks noChangeArrowheads="1"/>
          </p:cNvSpPr>
          <p:nvPr/>
        </p:nvSpPr>
        <p:spPr bwMode="auto">
          <a:xfrm>
            <a:off x="228600" y="3581400"/>
            <a:ext cx="2819400" cy="1447800"/>
          </a:xfrm>
          <a:prstGeom prst="wedgeRectCallout">
            <a:avLst>
              <a:gd name="adj1" fmla="val 47917"/>
              <a:gd name="adj2" fmla="val -14694"/>
            </a:avLst>
          </a:prstGeom>
          <a:solidFill>
            <a:srgbClr val="FFFF00"/>
          </a:solidFill>
          <a:ln w="9525">
            <a:solidFill>
              <a:schemeClr val="tx1"/>
            </a:solidFill>
            <a:miter lim="800000"/>
            <a:headEnd/>
            <a:tailEnd/>
          </a:ln>
        </p:spPr>
        <p:txBody>
          <a:bodyPr/>
          <a:lstStyle/>
          <a:p>
            <a:pPr algn="ctr"/>
            <a:r>
              <a:rPr lang="tr-TR" b="1"/>
              <a:t>Bir şeklin ötelenmesin den sonra yansıması ile bir doğru boyunca yan sımasından sonra öte lenmesi aynıdır.</a:t>
            </a:r>
            <a:r>
              <a:rPr lang="tr-TR"/>
              <a:t> </a:t>
            </a:r>
          </a:p>
        </p:txBody>
      </p:sp>
    </p:spTree>
    <p:extLst>
      <p:ext uri="{BB962C8B-B14F-4D97-AF65-F5344CB8AC3E}">
        <p14:creationId xmlns:p14="http://schemas.microsoft.com/office/powerpoint/2010/main" val="2058438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1000" fill="hold"/>
                                        <p:tgtEl>
                                          <p:spTgt spid="7172"/>
                                        </p:tgtEl>
                                        <p:attrNameLst>
                                          <p:attrName>ppt_x</p:attrName>
                                        </p:attrNameLst>
                                      </p:cBhvr>
                                      <p:tavLst>
                                        <p:tav tm="0">
                                          <p:val>
                                            <p:strVal val="#ppt_x-.2"/>
                                          </p:val>
                                        </p:tav>
                                        <p:tav tm="100000">
                                          <p:val>
                                            <p:strVal val="#ppt_x"/>
                                          </p:val>
                                        </p:tav>
                                      </p:tavLst>
                                    </p:anim>
                                    <p:anim calcmode="lin" valueType="num">
                                      <p:cBhvr>
                                        <p:cTn id="8" dur="1000" fill="hold"/>
                                        <p:tgtEl>
                                          <p:spTgt spid="7172"/>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7173"/>
                                        </p:tgtEl>
                                        <p:attrNameLst>
                                          <p:attrName>style.visibility</p:attrName>
                                        </p:attrNameLst>
                                      </p:cBhvr>
                                      <p:to>
                                        <p:strVal val="visible"/>
                                      </p:to>
                                    </p:set>
                                    <p:anim calcmode="lin" valueType="num">
                                      <p:cBhvr>
                                        <p:cTn id="14" dur="1000" fill="hold"/>
                                        <p:tgtEl>
                                          <p:spTgt spid="7173"/>
                                        </p:tgtEl>
                                        <p:attrNameLst>
                                          <p:attrName>ppt_x</p:attrName>
                                        </p:attrNameLst>
                                      </p:cBhvr>
                                      <p:tavLst>
                                        <p:tav tm="0">
                                          <p:val>
                                            <p:strVal val="#ppt_x-.2"/>
                                          </p:val>
                                        </p:tav>
                                        <p:tav tm="100000">
                                          <p:val>
                                            <p:strVal val="#ppt_x"/>
                                          </p:val>
                                        </p:tav>
                                      </p:tavLst>
                                    </p:anim>
                                    <p:anim calcmode="lin" valueType="num">
                                      <p:cBhvr>
                                        <p:cTn id="15" dur="1000" fill="hold"/>
                                        <p:tgtEl>
                                          <p:spTgt spid="717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17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174"/>
                                        </p:tgtEl>
                                        <p:attrNameLst>
                                          <p:attrName>style.visibility</p:attrName>
                                        </p:attrNameLst>
                                      </p:cBhvr>
                                      <p:to>
                                        <p:strVal val="visible"/>
                                      </p:to>
                                    </p:set>
                                    <p:anim calcmode="lin" valueType="num">
                                      <p:cBhvr>
                                        <p:cTn id="21" dur="1000" fill="hold"/>
                                        <p:tgtEl>
                                          <p:spTgt spid="7174"/>
                                        </p:tgtEl>
                                        <p:attrNameLst>
                                          <p:attrName>ppt_x</p:attrName>
                                        </p:attrNameLst>
                                      </p:cBhvr>
                                      <p:tavLst>
                                        <p:tav tm="0">
                                          <p:val>
                                            <p:strVal val="#ppt_x-.2"/>
                                          </p:val>
                                        </p:tav>
                                        <p:tav tm="100000">
                                          <p:val>
                                            <p:strVal val="#ppt_x"/>
                                          </p:val>
                                        </p:tav>
                                      </p:tavLst>
                                    </p:anim>
                                    <p:anim calcmode="lin" valueType="num">
                                      <p:cBhvr>
                                        <p:cTn id="22" dur="1000" fill="hold"/>
                                        <p:tgtEl>
                                          <p:spTgt spid="717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1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7175"/>
                                        </p:tgtEl>
                                        <p:attrNameLst>
                                          <p:attrName>style.visibility</p:attrName>
                                        </p:attrNameLst>
                                      </p:cBhvr>
                                      <p:to>
                                        <p:strVal val="visible"/>
                                      </p:to>
                                    </p:set>
                                    <p:anim calcmode="lin" valueType="num">
                                      <p:cBhvr>
                                        <p:cTn id="28" dur="1000" fill="hold"/>
                                        <p:tgtEl>
                                          <p:spTgt spid="7175"/>
                                        </p:tgtEl>
                                        <p:attrNameLst>
                                          <p:attrName>ppt_x</p:attrName>
                                        </p:attrNameLst>
                                      </p:cBhvr>
                                      <p:tavLst>
                                        <p:tav tm="0">
                                          <p:val>
                                            <p:strVal val="#ppt_x-.2"/>
                                          </p:val>
                                        </p:tav>
                                        <p:tav tm="100000">
                                          <p:val>
                                            <p:strVal val="#ppt_x"/>
                                          </p:val>
                                        </p:tav>
                                      </p:tavLst>
                                    </p:anim>
                                    <p:anim calcmode="lin" valueType="num">
                                      <p:cBhvr>
                                        <p:cTn id="29" dur="1000" fill="hold"/>
                                        <p:tgtEl>
                                          <p:spTgt spid="717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17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7178"/>
                                        </p:tgtEl>
                                        <p:attrNameLst>
                                          <p:attrName>style.visibility</p:attrName>
                                        </p:attrNameLst>
                                      </p:cBhvr>
                                      <p:to>
                                        <p:strVal val="visible"/>
                                      </p:to>
                                    </p:set>
                                    <p:anim calcmode="lin" valueType="num">
                                      <p:cBhvr>
                                        <p:cTn id="35" dur="1000" fill="hold"/>
                                        <p:tgtEl>
                                          <p:spTgt spid="7178"/>
                                        </p:tgtEl>
                                        <p:attrNameLst>
                                          <p:attrName>ppt_x</p:attrName>
                                        </p:attrNameLst>
                                      </p:cBhvr>
                                      <p:tavLst>
                                        <p:tav tm="0">
                                          <p:val>
                                            <p:strVal val="#ppt_x-.2"/>
                                          </p:val>
                                        </p:tav>
                                        <p:tav tm="100000">
                                          <p:val>
                                            <p:strVal val="#ppt_x"/>
                                          </p:val>
                                        </p:tav>
                                      </p:tavLst>
                                    </p:anim>
                                    <p:anim calcmode="lin" valueType="num">
                                      <p:cBhvr>
                                        <p:cTn id="36" dur="1000" fill="hold"/>
                                        <p:tgtEl>
                                          <p:spTgt spid="717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17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nodeType="clickEffect">
                                  <p:stCondLst>
                                    <p:cond delay="0"/>
                                  </p:stCondLst>
                                  <p:childTnLst>
                                    <p:set>
                                      <p:cBhvr>
                                        <p:cTn id="41" dur="1" fill="hold">
                                          <p:stCondLst>
                                            <p:cond delay="0"/>
                                          </p:stCondLst>
                                        </p:cTn>
                                        <p:tgtEl>
                                          <p:spTgt spid="7176"/>
                                        </p:tgtEl>
                                        <p:attrNameLst>
                                          <p:attrName>style.visibility</p:attrName>
                                        </p:attrNameLst>
                                      </p:cBhvr>
                                      <p:to>
                                        <p:strVal val="visible"/>
                                      </p:to>
                                    </p:set>
                                    <p:anim calcmode="lin" valueType="num">
                                      <p:cBhvr>
                                        <p:cTn id="42" dur="1000" fill="hold"/>
                                        <p:tgtEl>
                                          <p:spTgt spid="7176"/>
                                        </p:tgtEl>
                                        <p:attrNameLst>
                                          <p:attrName>ppt_x</p:attrName>
                                        </p:attrNameLst>
                                      </p:cBhvr>
                                      <p:tavLst>
                                        <p:tav tm="0">
                                          <p:val>
                                            <p:strVal val="#ppt_x-.2"/>
                                          </p:val>
                                        </p:tav>
                                        <p:tav tm="100000">
                                          <p:val>
                                            <p:strVal val="#ppt_x"/>
                                          </p:val>
                                        </p:tav>
                                      </p:tavLst>
                                    </p:anim>
                                    <p:anim calcmode="lin" valueType="num">
                                      <p:cBhvr>
                                        <p:cTn id="43" dur="1000" fill="hold"/>
                                        <p:tgtEl>
                                          <p:spTgt spid="717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717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7179"/>
                                        </p:tgtEl>
                                        <p:attrNameLst>
                                          <p:attrName>style.visibility</p:attrName>
                                        </p:attrNameLst>
                                      </p:cBhvr>
                                      <p:to>
                                        <p:strVal val="visible"/>
                                      </p:to>
                                    </p:set>
                                    <p:anim calcmode="lin" valueType="num">
                                      <p:cBhvr>
                                        <p:cTn id="49" dur="1000" fill="hold"/>
                                        <p:tgtEl>
                                          <p:spTgt spid="7179"/>
                                        </p:tgtEl>
                                        <p:attrNameLst>
                                          <p:attrName>ppt_x</p:attrName>
                                        </p:attrNameLst>
                                      </p:cBhvr>
                                      <p:tavLst>
                                        <p:tav tm="0">
                                          <p:val>
                                            <p:strVal val="#ppt_x-.2"/>
                                          </p:val>
                                        </p:tav>
                                        <p:tav tm="100000">
                                          <p:val>
                                            <p:strVal val="#ppt_x"/>
                                          </p:val>
                                        </p:tav>
                                      </p:tavLst>
                                    </p:anim>
                                    <p:anim calcmode="lin" valueType="num">
                                      <p:cBhvr>
                                        <p:cTn id="50" dur="1000" fill="hold"/>
                                        <p:tgtEl>
                                          <p:spTgt spid="7179"/>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179"/>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7181"/>
                                        </p:tgtEl>
                                        <p:attrNameLst>
                                          <p:attrName>style.visibility</p:attrName>
                                        </p:attrNameLst>
                                      </p:cBhvr>
                                      <p:to>
                                        <p:strVal val="visible"/>
                                      </p:to>
                                    </p:set>
                                    <p:anim calcmode="lin" valueType="num">
                                      <p:cBhvr>
                                        <p:cTn id="56" dur="1000" fill="hold"/>
                                        <p:tgtEl>
                                          <p:spTgt spid="7181"/>
                                        </p:tgtEl>
                                        <p:attrNameLst>
                                          <p:attrName>ppt_x</p:attrName>
                                        </p:attrNameLst>
                                      </p:cBhvr>
                                      <p:tavLst>
                                        <p:tav tm="0">
                                          <p:val>
                                            <p:strVal val="#ppt_x-.2"/>
                                          </p:val>
                                        </p:tav>
                                        <p:tav tm="100000">
                                          <p:val>
                                            <p:strVal val="#ppt_x"/>
                                          </p:val>
                                        </p:tav>
                                      </p:tavLst>
                                    </p:anim>
                                    <p:anim calcmode="lin" valueType="num">
                                      <p:cBhvr>
                                        <p:cTn id="57" dur="1000" fill="hold"/>
                                        <p:tgtEl>
                                          <p:spTgt spid="718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718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9" presetClass="entr" presetSubtype="0" fill="hold" nodeType="clickEffect">
                                  <p:stCondLst>
                                    <p:cond delay="0"/>
                                  </p:stCondLst>
                                  <p:childTnLst>
                                    <p:set>
                                      <p:cBhvr>
                                        <p:cTn id="62" dur="1" fill="hold">
                                          <p:stCondLst>
                                            <p:cond delay="0"/>
                                          </p:stCondLst>
                                        </p:cTn>
                                        <p:tgtEl>
                                          <p:spTgt spid="7177"/>
                                        </p:tgtEl>
                                        <p:attrNameLst>
                                          <p:attrName>style.visibility</p:attrName>
                                        </p:attrNameLst>
                                      </p:cBhvr>
                                      <p:to>
                                        <p:strVal val="visible"/>
                                      </p:to>
                                    </p:set>
                                    <p:anim calcmode="lin" valueType="num">
                                      <p:cBhvr>
                                        <p:cTn id="63" dur="1000" fill="hold"/>
                                        <p:tgtEl>
                                          <p:spTgt spid="7177"/>
                                        </p:tgtEl>
                                        <p:attrNameLst>
                                          <p:attrName>ppt_x</p:attrName>
                                        </p:attrNameLst>
                                      </p:cBhvr>
                                      <p:tavLst>
                                        <p:tav tm="0">
                                          <p:val>
                                            <p:strVal val="#ppt_x-.2"/>
                                          </p:val>
                                        </p:tav>
                                        <p:tav tm="100000">
                                          <p:val>
                                            <p:strVal val="#ppt_x"/>
                                          </p:val>
                                        </p:tav>
                                      </p:tavLst>
                                    </p:anim>
                                    <p:anim calcmode="lin" valueType="num">
                                      <p:cBhvr>
                                        <p:cTn id="64" dur="1000" fill="hold"/>
                                        <p:tgtEl>
                                          <p:spTgt spid="7177"/>
                                        </p:tgtEl>
                                        <p:attrNameLst>
                                          <p:attrName>ppt_y</p:attrName>
                                        </p:attrNameLst>
                                      </p:cBhvr>
                                      <p:tavLst>
                                        <p:tav tm="0">
                                          <p:val>
                                            <p:strVal val="#ppt_y"/>
                                          </p:val>
                                        </p:tav>
                                        <p:tav tm="100000">
                                          <p:val>
                                            <p:strVal val="#ppt_y"/>
                                          </p:val>
                                        </p:tav>
                                      </p:tavLst>
                                    </p:anim>
                                    <p:animEffect transition="in" filter="wipe(right)" prLst="gradientSize: 0.1">
                                      <p:cBhvr>
                                        <p:cTn id="65" dur="1000"/>
                                        <p:tgtEl>
                                          <p:spTgt spid="717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7180"/>
                                        </p:tgtEl>
                                        <p:attrNameLst>
                                          <p:attrName>style.visibility</p:attrName>
                                        </p:attrNameLst>
                                      </p:cBhvr>
                                      <p:to>
                                        <p:strVal val="visible"/>
                                      </p:to>
                                    </p:set>
                                    <p:anim calcmode="lin" valueType="num">
                                      <p:cBhvr>
                                        <p:cTn id="70" dur="1000" fill="hold"/>
                                        <p:tgtEl>
                                          <p:spTgt spid="7180"/>
                                        </p:tgtEl>
                                        <p:attrNameLst>
                                          <p:attrName>ppt_x</p:attrName>
                                        </p:attrNameLst>
                                      </p:cBhvr>
                                      <p:tavLst>
                                        <p:tav tm="0">
                                          <p:val>
                                            <p:strVal val="#ppt_x-.2"/>
                                          </p:val>
                                        </p:tav>
                                        <p:tav tm="100000">
                                          <p:val>
                                            <p:strVal val="#ppt_x"/>
                                          </p:val>
                                        </p:tav>
                                      </p:tavLst>
                                    </p:anim>
                                    <p:anim calcmode="lin" valueType="num">
                                      <p:cBhvr>
                                        <p:cTn id="71" dur="1000" fill="hold"/>
                                        <p:tgtEl>
                                          <p:spTgt spid="7180"/>
                                        </p:tgtEl>
                                        <p:attrNameLst>
                                          <p:attrName>ppt_y</p:attrName>
                                        </p:attrNameLst>
                                      </p:cBhvr>
                                      <p:tavLst>
                                        <p:tav tm="0">
                                          <p:val>
                                            <p:strVal val="#ppt_y"/>
                                          </p:val>
                                        </p:tav>
                                        <p:tav tm="100000">
                                          <p:val>
                                            <p:strVal val="#ppt_y"/>
                                          </p:val>
                                        </p:tav>
                                      </p:tavLst>
                                    </p:anim>
                                    <p:animEffect transition="in" filter="wipe(right)" prLst="gradientSize: 0.1">
                                      <p:cBhvr>
                                        <p:cTn id="72" dur="1000"/>
                                        <p:tgtEl>
                                          <p:spTgt spid="718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7182"/>
                                        </p:tgtEl>
                                        <p:attrNameLst>
                                          <p:attrName>style.visibility</p:attrName>
                                        </p:attrNameLst>
                                      </p:cBhvr>
                                      <p:to>
                                        <p:strVal val="visible"/>
                                      </p:to>
                                    </p:set>
                                    <p:anim calcmode="lin" valueType="num">
                                      <p:cBhvr>
                                        <p:cTn id="77" dur="1000" fill="hold"/>
                                        <p:tgtEl>
                                          <p:spTgt spid="7182"/>
                                        </p:tgtEl>
                                        <p:attrNameLst>
                                          <p:attrName>ppt_x</p:attrName>
                                        </p:attrNameLst>
                                      </p:cBhvr>
                                      <p:tavLst>
                                        <p:tav tm="0">
                                          <p:val>
                                            <p:strVal val="#ppt_x-.2"/>
                                          </p:val>
                                        </p:tav>
                                        <p:tav tm="100000">
                                          <p:val>
                                            <p:strVal val="#ppt_x"/>
                                          </p:val>
                                        </p:tav>
                                      </p:tavLst>
                                    </p:anim>
                                    <p:anim calcmode="lin" valueType="num">
                                      <p:cBhvr>
                                        <p:cTn id="78" dur="1000" fill="hold"/>
                                        <p:tgtEl>
                                          <p:spTgt spid="7182"/>
                                        </p:tgtEl>
                                        <p:attrNameLst>
                                          <p:attrName>ppt_y</p:attrName>
                                        </p:attrNameLst>
                                      </p:cBhvr>
                                      <p:tavLst>
                                        <p:tav tm="0">
                                          <p:val>
                                            <p:strVal val="#ppt_y"/>
                                          </p:val>
                                        </p:tav>
                                        <p:tav tm="100000">
                                          <p:val>
                                            <p:strVal val="#ppt_y"/>
                                          </p:val>
                                        </p:tav>
                                      </p:tavLst>
                                    </p:anim>
                                    <p:animEffect transition="in" filter="wipe(right)" prLst="gradientSize: 0.1">
                                      <p:cBhvr>
                                        <p:cTn id="79" dur="10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4" grpId="0" animBg="1"/>
      <p:bldP spid="7175" grpId="0" animBg="1"/>
      <p:bldP spid="7178" grpId="0" animBg="1"/>
      <p:bldP spid="7179" grpId="0" animBg="1"/>
      <p:bldP spid="7180" grpId="0" animBg="1"/>
      <p:bldP spid="7181" grpId="0" animBg="1"/>
      <p:bldP spid="71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ayt Numarası Yer Tutucusu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2B3B33E-0B85-4E86-9984-B95198C5EA99}" type="slidenum">
              <a:rPr lang="tr-TR" smtClean="0"/>
              <a:pPr eaLnBrk="1" hangingPunct="1"/>
              <a:t>6</a:t>
            </a:fld>
            <a:endParaRPr lang="tr-TR" smtClean="0"/>
          </a:p>
        </p:txBody>
      </p:sp>
      <p:sp>
        <p:nvSpPr>
          <p:cNvPr id="8196" name="AutoShape 4"/>
          <p:cNvSpPr>
            <a:spLocks noChangeArrowheads="1"/>
          </p:cNvSpPr>
          <p:nvPr/>
        </p:nvSpPr>
        <p:spPr bwMode="auto">
          <a:xfrm>
            <a:off x="32696" y="116632"/>
            <a:ext cx="9003799" cy="685800"/>
          </a:xfrm>
          <a:prstGeom prst="wedgeRectCallout">
            <a:avLst>
              <a:gd name="adj1" fmla="val -33241"/>
              <a:gd name="adj2" fmla="val -35417"/>
            </a:avLst>
          </a:prstGeom>
          <a:noFill/>
          <a:ln w="9525">
            <a:solidFill>
              <a:srgbClr val="FF0000"/>
            </a:solidFill>
            <a:miter lim="800000"/>
            <a:headEnd/>
            <a:tailEnd/>
          </a:ln>
          <a:effectLst/>
        </p:spPr>
        <p:txBody>
          <a:bodyPr/>
          <a:lstStyle/>
          <a:p>
            <a:r>
              <a:rPr lang="tr-TR" b="1">
                <a:solidFill>
                  <a:srgbClr val="FF0000"/>
                </a:solidFill>
              </a:rPr>
              <a:t>ÖRNEK-1:</a:t>
            </a:r>
            <a:r>
              <a:rPr lang="tr-TR"/>
              <a:t> </a:t>
            </a:r>
            <a:r>
              <a:rPr lang="tr-TR" b="1"/>
              <a:t>Aşağıda verilen şekli bir d doğrusu boyunca ÖNCE yansımasını alıp sonra yansıma altındaki görüntüsünü 5 birim sağa öteleyip çizelim.</a:t>
            </a:r>
            <a:r>
              <a:rPr lang="tr-TR"/>
              <a:t> </a:t>
            </a:r>
          </a:p>
        </p:txBody>
      </p:sp>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220980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990600"/>
            <a:ext cx="36576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AutoShape 7"/>
          <p:cNvSpPr>
            <a:spLocks noChangeArrowheads="1"/>
          </p:cNvSpPr>
          <p:nvPr/>
        </p:nvSpPr>
        <p:spPr bwMode="auto">
          <a:xfrm>
            <a:off x="6248400" y="1676400"/>
            <a:ext cx="1981200" cy="381000"/>
          </a:xfrm>
          <a:prstGeom prst="wedgeRectCallout">
            <a:avLst>
              <a:gd name="adj1" fmla="val -49583"/>
              <a:gd name="adj2" fmla="val 144583"/>
            </a:avLst>
          </a:prstGeom>
          <a:noFill/>
          <a:ln w="9525">
            <a:solidFill>
              <a:srgbClr val="FF0000"/>
            </a:solidFill>
            <a:miter lim="800000"/>
            <a:headEnd/>
            <a:tailEnd/>
          </a:ln>
          <a:effectLst/>
        </p:spPr>
        <p:txBody>
          <a:bodyPr/>
          <a:lstStyle/>
          <a:p>
            <a:pPr algn="ctr"/>
            <a:r>
              <a:rPr lang="tr-TR" b="1">
                <a:solidFill>
                  <a:srgbClr val="FF0000"/>
                </a:solidFill>
              </a:rPr>
              <a:t>Yansımalı öteleme</a:t>
            </a:r>
          </a:p>
        </p:txBody>
      </p:sp>
      <p:sp>
        <p:nvSpPr>
          <p:cNvPr id="8201" name="AutoShape 9"/>
          <p:cNvSpPr>
            <a:spLocks noChangeArrowheads="1"/>
          </p:cNvSpPr>
          <p:nvPr/>
        </p:nvSpPr>
        <p:spPr bwMode="auto">
          <a:xfrm>
            <a:off x="32696" y="3581400"/>
            <a:ext cx="9003799" cy="914400"/>
          </a:xfrm>
          <a:prstGeom prst="wedgeRectCallout">
            <a:avLst>
              <a:gd name="adj1" fmla="val -21509"/>
              <a:gd name="adj2" fmla="val -16838"/>
            </a:avLst>
          </a:prstGeom>
          <a:noFill/>
          <a:ln w="9525">
            <a:solidFill>
              <a:srgbClr val="FF0000"/>
            </a:solidFill>
            <a:miter lim="800000"/>
            <a:headEnd/>
            <a:tailEnd/>
          </a:ln>
          <a:effectLst/>
        </p:spPr>
        <p:txBody>
          <a:bodyPr/>
          <a:lstStyle/>
          <a:p>
            <a:r>
              <a:rPr lang="tr-TR" b="1" dirty="0">
                <a:solidFill>
                  <a:srgbClr val="FF0000"/>
                </a:solidFill>
              </a:rPr>
              <a:t>ÖRNEK-2:</a:t>
            </a:r>
            <a:r>
              <a:rPr lang="tr-TR" b="1" dirty="0"/>
              <a:t>Aşağıda verilen şekli bir d doğrusu boyunca ÖNCE 5 birim sağa öteleyelim. </a:t>
            </a:r>
            <a:r>
              <a:rPr lang="tr-TR" b="1" dirty="0" smtClean="0"/>
              <a:t>Öteleme </a:t>
            </a:r>
            <a:r>
              <a:rPr lang="tr-TR" b="1" dirty="0"/>
              <a:t>altındaki görüntüsünün d doğrusuna göre yansımasını alalım.</a:t>
            </a:r>
          </a:p>
          <a:p>
            <a:endParaRPr lang="tr-TR" dirty="0"/>
          </a:p>
        </p:txBody>
      </p:sp>
      <p:pic>
        <p:nvPicPr>
          <p:cNvPr id="820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772162"/>
            <a:ext cx="22098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4395" y="4521237"/>
            <a:ext cx="3200400"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4" name="AutoShape 12"/>
          <p:cNvSpPr>
            <a:spLocks noChangeArrowheads="1"/>
          </p:cNvSpPr>
          <p:nvPr/>
        </p:nvSpPr>
        <p:spPr bwMode="auto">
          <a:xfrm>
            <a:off x="6248400" y="4991100"/>
            <a:ext cx="2057400" cy="381000"/>
          </a:xfrm>
          <a:prstGeom prst="wedgeRectCallout">
            <a:avLst>
              <a:gd name="adj1" fmla="val -54140"/>
              <a:gd name="adj2" fmla="val 116190"/>
            </a:avLst>
          </a:prstGeom>
          <a:noFill/>
          <a:ln w="9525">
            <a:solidFill>
              <a:srgbClr val="FF0000"/>
            </a:solidFill>
            <a:miter lim="800000"/>
            <a:headEnd/>
            <a:tailEnd/>
          </a:ln>
          <a:effectLst/>
        </p:spPr>
        <p:txBody>
          <a:bodyPr/>
          <a:lstStyle/>
          <a:p>
            <a:pPr algn="ctr"/>
            <a:r>
              <a:rPr lang="tr-TR" b="1">
                <a:solidFill>
                  <a:srgbClr val="FF0000"/>
                </a:solidFill>
              </a:rPr>
              <a:t>Ötelemeli yansıma</a:t>
            </a:r>
          </a:p>
        </p:txBody>
      </p:sp>
    </p:spTree>
    <p:extLst>
      <p:ext uri="{BB962C8B-B14F-4D97-AF65-F5344CB8AC3E}">
        <p14:creationId xmlns:p14="http://schemas.microsoft.com/office/powerpoint/2010/main" val="17550011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ppt_x</p:attrName>
                                        </p:attrNameLst>
                                      </p:cBhvr>
                                      <p:tavLst>
                                        <p:tav tm="0">
                                          <p:val>
                                            <p:strVal val="#ppt_x-.2"/>
                                          </p:val>
                                        </p:tav>
                                        <p:tav tm="100000">
                                          <p:val>
                                            <p:strVal val="#ppt_x"/>
                                          </p:val>
                                        </p:tav>
                                      </p:tavLst>
                                    </p:anim>
                                    <p:anim calcmode="lin" valueType="num">
                                      <p:cBhvr>
                                        <p:cTn id="8" dur="1000" fill="hold"/>
                                        <p:tgtEl>
                                          <p:spTgt spid="8196"/>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8197"/>
                                        </p:tgtEl>
                                        <p:attrNameLst>
                                          <p:attrName>style.visibility</p:attrName>
                                        </p:attrNameLst>
                                      </p:cBhvr>
                                      <p:to>
                                        <p:strVal val="visible"/>
                                      </p:to>
                                    </p:set>
                                    <p:anim calcmode="lin" valueType="num">
                                      <p:cBhvr>
                                        <p:cTn id="14" dur="1000" fill="hold"/>
                                        <p:tgtEl>
                                          <p:spTgt spid="8197"/>
                                        </p:tgtEl>
                                        <p:attrNameLst>
                                          <p:attrName>ppt_x</p:attrName>
                                        </p:attrNameLst>
                                      </p:cBhvr>
                                      <p:tavLst>
                                        <p:tav tm="0">
                                          <p:val>
                                            <p:strVal val="#ppt_x-.2"/>
                                          </p:val>
                                        </p:tav>
                                        <p:tav tm="100000">
                                          <p:val>
                                            <p:strVal val="#ppt_x"/>
                                          </p:val>
                                        </p:tav>
                                      </p:tavLst>
                                    </p:anim>
                                    <p:anim calcmode="lin" valueType="num">
                                      <p:cBhvr>
                                        <p:cTn id="15" dur="1000" fill="hold"/>
                                        <p:tgtEl>
                                          <p:spTgt spid="819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1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8198"/>
                                        </p:tgtEl>
                                        <p:attrNameLst>
                                          <p:attrName>style.visibility</p:attrName>
                                        </p:attrNameLst>
                                      </p:cBhvr>
                                      <p:to>
                                        <p:strVal val="visible"/>
                                      </p:to>
                                    </p:set>
                                    <p:anim calcmode="lin" valueType="num">
                                      <p:cBhvr>
                                        <p:cTn id="21" dur="1000" fill="hold"/>
                                        <p:tgtEl>
                                          <p:spTgt spid="8198"/>
                                        </p:tgtEl>
                                        <p:attrNameLst>
                                          <p:attrName>ppt_x</p:attrName>
                                        </p:attrNameLst>
                                      </p:cBhvr>
                                      <p:tavLst>
                                        <p:tav tm="0">
                                          <p:val>
                                            <p:strVal val="#ppt_x-.2"/>
                                          </p:val>
                                        </p:tav>
                                        <p:tav tm="100000">
                                          <p:val>
                                            <p:strVal val="#ppt_x"/>
                                          </p:val>
                                        </p:tav>
                                      </p:tavLst>
                                    </p:anim>
                                    <p:anim calcmode="lin" valueType="num">
                                      <p:cBhvr>
                                        <p:cTn id="22" dur="1000" fill="hold"/>
                                        <p:tgtEl>
                                          <p:spTgt spid="819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19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199"/>
                                        </p:tgtEl>
                                        <p:attrNameLst>
                                          <p:attrName>style.visibility</p:attrName>
                                        </p:attrNameLst>
                                      </p:cBhvr>
                                      <p:to>
                                        <p:strVal val="visible"/>
                                      </p:to>
                                    </p:set>
                                    <p:anim calcmode="lin" valueType="num">
                                      <p:cBhvr>
                                        <p:cTn id="28" dur="1000" fill="hold"/>
                                        <p:tgtEl>
                                          <p:spTgt spid="8199"/>
                                        </p:tgtEl>
                                        <p:attrNameLst>
                                          <p:attrName>ppt_x</p:attrName>
                                        </p:attrNameLst>
                                      </p:cBhvr>
                                      <p:tavLst>
                                        <p:tav tm="0">
                                          <p:val>
                                            <p:strVal val="#ppt_x-.2"/>
                                          </p:val>
                                        </p:tav>
                                        <p:tav tm="100000">
                                          <p:val>
                                            <p:strVal val="#ppt_x"/>
                                          </p:val>
                                        </p:tav>
                                      </p:tavLst>
                                    </p:anim>
                                    <p:anim calcmode="lin" valueType="num">
                                      <p:cBhvr>
                                        <p:cTn id="29" dur="1000" fill="hold"/>
                                        <p:tgtEl>
                                          <p:spTgt spid="819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19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201"/>
                                        </p:tgtEl>
                                        <p:attrNameLst>
                                          <p:attrName>style.visibility</p:attrName>
                                        </p:attrNameLst>
                                      </p:cBhvr>
                                      <p:to>
                                        <p:strVal val="visible"/>
                                      </p:to>
                                    </p:set>
                                    <p:anim calcmode="lin" valueType="num">
                                      <p:cBhvr>
                                        <p:cTn id="35" dur="1000" fill="hold"/>
                                        <p:tgtEl>
                                          <p:spTgt spid="8201"/>
                                        </p:tgtEl>
                                        <p:attrNameLst>
                                          <p:attrName>ppt_x</p:attrName>
                                        </p:attrNameLst>
                                      </p:cBhvr>
                                      <p:tavLst>
                                        <p:tav tm="0">
                                          <p:val>
                                            <p:strVal val="#ppt_x-.2"/>
                                          </p:val>
                                        </p:tav>
                                        <p:tav tm="100000">
                                          <p:val>
                                            <p:strVal val="#ppt_x"/>
                                          </p:val>
                                        </p:tav>
                                      </p:tavLst>
                                    </p:anim>
                                    <p:anim calcmode="lin" valueType="num">
                                      <p:cBhvr>
                                        <p:cTn id="36" dur="1000" fill="hold"/>
                                        <p:tgtEl>
                                          <p:spTgt spid="820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2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9" presetClass="entr" presetSubtype="0" fill="hold" nodeType="clickEffect">
                                  <p:stCondLst>
                                    <p:cond delay="0"/>
                                  </p:stCondLst>
                                  <p:childTnLst>
                                    <p:set>
                                      <p:cBhvr>
                                        <p:cTn id="41" dur="1" fill="hold">
                                          <p:stCondLst>
                                            <p:cond delay="0"/>
                                          </p:stCondLst>
                                        </p:cTn>
                                        <p:tgtEl>
                                          <p:spTgt spid="8202"/>
                                        </p:tgtEl>
                                        <p:attrNameLst>
                                          <p:attrName>style.visibility</p:attrName>
                                        </p:attrNameLst>
                                      </p:cBhvr>
                                      <p:to>
                                        <p:strVal val="visible"/>
                                      </p:to>
                                    </p:set>
                                    <p:anim calcmode="lin" valueType="num">
                                      <p:cBhvr>
                                        <p:cTn id="42" dur="1000" fill="hold"/>
                                        <p:tgtEl>
                                          <p:spTgt spid="8202"/>
                                        </p:tgtEl>
                                        <p:attrNameLst>
                                          <p:attrName>ppt_x</p:attrName>
                                        </p:attrNameLst>
                                      </p:cBhvr>
                                      <p:tavLst>
                                        <p:tav tm="0">
                                          <p:val>
                                            <p:strVal val="#ppt_x-.2"/>
                                          </p:val>
                                        </p:tav>
                                        <p:tav tm="100000">
                                          <p:val>
                                            <p:strVal val="#ppt_x"/>
                                          </p:val>
                                        </p:tav>
                                      </p:tavLst>
                                    </p:anim>
                                    <p:anim calcmode="lin" valueType="num">
                                      <p:cBhvr>
                                        <p:cTn id="43" dur="1000" fill="hold"/>
                                        <p:tgtEl>
                                          <p:spTgt spid="8202"/>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20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9" presetClass="entr" presetSubtype="0" fill="hold" nodeType="clickEffect">
                                  <p:stCondLst>
                                    <p:cond delay="0"/>
                                  </p:stCondLst>
                                  <p:childTnLst>
                                    <p:set>
                                      <p:cBhvr>
                                        <p:cTn id="48" dur="1" fill="hold">
                                          <p:stCondLst>
                                            <p:cond delay="0"/>
                                          </p:stCondLst>
                                        </p:cTn>
                                        <p:tgtEl>
                                          <p:spTgt spid="8203"/>
                                        </p:tgtEl>
                                        <p:attrNameLst>
                                          <p:attrName>style.visibility</p:attrName>
                                        </p:attrNameLst>
                                      </p:cBhvr>
                                      <p:to>
                                        <p:strVal val="visible"/>
                                      </p:to>
                                    </p:set>
                                    <p:anim calcmode="lin" valueType="num">
                                      <p:cBhvr>
                                        <p:cTn id="49" dur="1000" fill="hold"/>
                                        <p:tgtEl>
                                          <p:spTgt spid="8203"/>
                                        </p:tgtEl>
                                        <p:attrNameLst>
                                          <p:attrName>ppt_x</p:attrName>
                                        </p:attrNameLst>
                                      </p:cBhvr>
                                      <p:tavLst>
                                        <p:tav tm="0">
                                          <p:val>
                                            <p:strVal val="#ppt_x-.2"/>
                                          </p:val>
                                        </p:tav>
                                        <p:tav tm="100000">
                                          <p:val>
                                            <p:strVal val="#ppt_x"/>
                                          </p:val>
                                        </p:tav>
                                      </p:tavLst>
                                    </p:anim>
                                    <p:anim calcmode="lin" valueType="num">
                                      <p:cBhvr>
                                        <p:cTn id="50" dur="1000" fill="hold"/>
                                        <p:tgtEl>
                                          <p:spTgt spid="8203"/>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20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8204"/>
                                        </p:tgtEl>
                                        <p:attrNameLst>
                                          <p:attrName>style.visibility</p:attrName>
                                        </p:attrNameLst>
                                      </p:cBhvr>
                                      <p:to>
                                        <p:strVal val="visible"/>
                                      </p:to>
                                    </p:set>
                                    <p:anim calcmode="lin" valueType="num">
                                      <p:cBhvr>
                                        <p:cTn id="56" dur="1000" fill="hold"/>
                                        <p:tgtEl>
                                          <p:spTgt spid="8204"/>
                                        </p:tgtEl>
                                        <p:attrNameLst>
                                          <p:attrName>ppt_x</p:attrName>
                                        </p:attrNameLst>
                                      </p:cBhvr>
                                      <p:tavLst>
                                        <p:tav tm="0">
                                          <p:val>
                                            <p:strVal val="#ppt_x-.2"/>
                                          </p:val>
                                        </p:tav>
                                        <p:tav tm="100000">
                                          <p:val>
                                            <p:strVal val="#ppt_x"/>
                                          </p:val>
                                        </p:tav>
                                      </p:tavLst>
                                    </p:anim>
                                    <p:anim calcmode="lin" valueType="num">
                                      <p:cBhvr>
                                        <p:cTn id="57" dur="1000" fill="hold"/>
                                        <p:tgtEl>
                                          <p:spTgt spid="8204"/>
                                        </p:tgtEl>
                                        <p:attrNameLst>
                                          <p:attrName>ppt_y</p:attrName>
                                        </p:attrNameLst>
                                      </p:cBhvr>
                                      <p:tavLst>
                                        <p:tav tm="0">
                                          <p:val>
                                            <p:strVal val="#ppt_y"/>
                                          </p:val>
                                        </p:tav>
                                        <p:tav tm="100000">
                                          <p:val>
                                            <p:strVal val="#ppt_y"/>
                                          </p:val>
                                        </p:tav>
                                      </p:tavLst>
                                    </p:anim>
                                    <p:animEffect transition="in" filter="wipe(right)" prLst="gradientSize: 0.1">
                                      <p:cBhvr>
                                        <p:cTn id="58" dur="10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9" grpId="0" animBg="1"/>
      <p:bldP spid="8201" grpId="0" animBg="1"/>
      <p:bldP spid="820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ayt Numarası Yer Tutucusu 4"/>
          <p:cNvSpPr>
            <a:spLocks noGrp="1"/>
          </p:cNvSpPr>
          <p:nvPr>
            <p:ph type="sldNum" sz="quarter" idx="12"/>
          </p:nvPr>
        </p:nvSpPr>
        <p:spPr/>
        <p:txBody>
          <a:bodyPr/>
          <a:lstStyle/>
          <a:p>
            <a:fld id="{F302176B-0E47-46AC-8F43-DAB4B8A37D06}" type="slidenum">
              <a:rPr lang="tr-TR" smtClean="0"/>
              <a:t>7</a:t>
            </a:fld>
            <a:endParaRPr lang="tr-T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80728"/>
            <a:ext cx="5616625" cy="5537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7"/>
          <p:cNvSpPr>
            <a:spLocks noChangeArrowheads="1"/>
          </p:cNvSpPr>
          <p:nvPr/>
        </p:nvSpPr>
        <p:spPr bwMode="auto">
          <a:xfrm>
            <a:off x="107504" y="116632"/>
            <a:ext cx="8939456" cy="576064"/>
          </a:xfrm>
          <a:prstGeom prst="wedgeRectCallout">
            <a:avLst>
              <a:gd name="adj1" fmla="val -11445"/>
              <a:gd name="adj2" fmla="val 40067"/>
            </a:avLst>
          </a:prstGeom>
          <a:solidFill>
            <a:srgbClr val="FFFF00"/>
          </a:solidFill>
          <a:ln w="9525">
            <a:solidFill>
              <a:schemeClr val="tx1"/>
            </a:solidFill>
            <a:miter lim="800000"/>
            <a:headEnd/>
            <a:tailEnd/>
          </a:ln>
          <a:effectLst/>
        </p:spPr>
        <p:txBody>
          <a:bodyPr/>
          <a:lstStyle/>
          <a:p>
            <a:pPr algn="ctr"/>
            <a:r>
              <a:rPr lang="tr-TR" sz="2800" b="1" dirty="0" smtClean="0">
                <a:solidFill>
                  <a:srgbClr val="FF0000"/>
                </a:solidFill>
              </a:rPr>
              <a:t>KOORDİNAT DÜZLEMİNDE BÖLGELER</a:t>
            </a:r>
            <a:endParaRPr lang="tr-TR" sz="2800" b="1" dirty="0">
              <a:solidFill>
                <a:srgbClr val="FF0000"/>
              </a:solidFill>
            </a:endParaRPr>
          </a:p>
        </p:txBody>
      </p:sp>
      <p:sp>
        <p:nvSpPr>
          <p:cNvPr id="8" name="AutoShape 7"/>
          <p:cNvSpPr>
            <a:spLocks noChangeArrowheads="1"/>
          </p:cNvSpPr>
          <p:nvPr/>
        </p:nvSpPr>
        <p:spPr bwMode="auto">
          <a:xfrm>
            <a:off x="5658822" y="1119420"/>
            <a:ext cx="3355441" cy="5260134"/>
          </a:xfrm>
          <a:prstGeom prst="wedgeRectCallout">
            <a:avLst>
              <a:gd name="adj1" fmla="val 16100"/>
              <a:gd name="adj2" fmla="val 28454"/>
            </a:avLst>
          </a:prstGeom>
          <a:noFill/>
          <a:ln w="9525">
            <a:solidFill>
              <a:srgbClr val="FF0000"/>
            </a:solidFill>
            <a:miter lim="800000"/>
            <a:headEnd/>
            <a:tailEnd/>
          </a:ln>
          <a:effectLst/>
        </p:spPr>
        <p:txBody>
          <a:bodyPr/>
          <a:lstStyle/>
          <a:p>
            <a:r>
              <a:rPr lang="tr-TR" sz="2000" b="1" dirty="0" smtClean="0">
                <a:solidFill>
                  <a:srgbClr val="FF0000"/>
                </a:solidFill>
              </a:rPr>
              <a:t>Koordinat düzleminde </a:t>
            </a:r>
          </a:p>
          <a:p>
            <a:r>
              <a:rPr lang="tr-TR" sz="2000" b="1" dirty="0" smtClean="0">
                <a:solidFill>
                  <a:srgbClr val="FF0000"/>
                </a:solidFill>
              </a:rPr>
              <a:t>X ve Y eksenleri düzlemi dört bölgeye  ayırır.</a:t>
            </a:r>
          </a:p>
          <a:p>
            <a:endParaRPr lang="tr-TR" sz="2000" b="1" dirty="0" smtClean="0">
              <a:solidFill>
                <a:srgbClr val="FF0000"/>
              </a:solidFill>
            </a:endParaRPr>
          </a:p>
          <a:p>
            <a:r>
              <a:rPr lang="tr-TR" sz="2000" b="1" dirty="0" smtClean="0">
                <a:solidFill>
                  <a:srgbClr val="FF0000"/>
                </a:solidFill>
              </a:rPr>
              <a:t>1.Bölgede  hem apsisin  ve hem de ordinatın işareti artı,</a:t>
            </a:r>
          </a:p>
          <a:p>
            <a:endParaRPr lang="tr-TR" sz="2000" b="1" dirty="0" smtClean="0">
              <a:solidFill>
                <a:srgbClr val="FF0000"/>
              </a:solidFill>
            </a:endParaRPr>
          </a:p>
          <a:p>
            <a:r>
              <a:rPr lang="tr-TR" sz="2000" b="1" dirty="0" smtClean="0">
                <a:solidFill>
                  <a:srgbClr val="FF0000"/>
                </a:solidFill>
              </a:rPr>
              <a:t>2.bölgede apsisin işareti eksi, ordinatın işareti artı,</a:t>
            </a:r>
          </a:p>
          <a:p>
            <a:endParaRPr lang="tr-TR" sz="2000" b="1" dirty="0" smtClean="0">
              <a:solidFill>
                <a:srgbClr val="FF0000"/>
              </a:solidFill>
            </a:endParaRPr>
          </a:p>
          <a:p>
            <a:endParaRPr lang="tr-TR" sz="2000" b="1" dirty="0" smtClean="0">
              <a:solidFill>
                <a:srgbClr val="FF0000"/>
              </a:solidFill>
            </a:endParaRPr>
          </a:p>
          <a:p>
            <a:r>
              <a:rPr lang="tr-TR" sz="2000" b="1" dirty="0" smtClean="0">
                <a:solidFill>
                  <a:srgbClr val="FF0000"/>
                </a:solidFill>
              </a:rPr>
              <a:t>3.bölgede hem apsisin hem de ordinatın işareti  eksi,</a:t>
            </a:r>
          </a:p>
          <a:p>
            <a:endParaRPr lang="tr-TR" sz="2000" b="1" dirty="0" smtClean="0">
              <a:solidFill>
                <a:srgbClr val="FF0000"/>
              </a:solidFill>
            </a:endParaRPr>
          </a:p>
          <a:p>
            <a:endParaRPr lang="tr-TR" sz="2000" b="1" dirty="0">
              <a:solidFill>
                <a:srgbClr val="FF0000"/>
              </a:solidFill>
            </a:endParaRPr>
          </a:p>
          <a:p>
            <a:r>
              <a:rPr lang="tr-TR" sz="2000" b="1" dirty="0" smtClean="0">
                <a:solidFill>
                  <a:srgbClr val="FF0000"/>
                </a:solidFill>
              </a:rPr>
              <a:t>4.Bölgede apsisin işareti artı, ordinatın işareti eksidir.</a:t>
            </a:r>
            <a:endParaRPr lang="tr-TR" sz="2000" b="1" dirty="0">
              <a:solidFill>
                <a:srgbClr val="FF0000"/>
              </a:solidFill>
            </a:endParaRPr>
          </a:p>
        </p:txBody>
      </p:sp>
    </p:spTree>
    <p:extLst>
      <p:ext uri="{BB962C8B-B14F-4D97-AF65-F5344CB8AC3E}">
        <p14:creationId xmlns:p14="http://schemas.microsoft.com/office/powerpoint/2010/main" val="155042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1000"/>
                                        <p:tgtEl>
                                          <p:spTgt spid="4098"/>
                                        </p:tgtEl>
                                      </p:cBhvr>
                                    </p:animEffect>
                                    <p:anim calcmode="lin" valueType="num">
                                      <p:cBhvr>
                                        <p:cTn id="15" dur="1000" fill="hold"/>
                                        <p:tgtEl>
                                          <p:spTgt spid="4098"/>
                                        </p:tgtEl>
                                        <p:attrNameLst>
                                          <p:attrName>ppt_x</p:attrName>
                                        </p:attrNameLst>
                                      </p:cBhvr>
                                      <p:tavLst>
                                        <p:tav tm="0">
                                          <p:val>
                                            <p:strVal val="#ppt_x"/>
                                          </p:val>
                                        </p:tav>
                                        <p:tav tm="100000">
                                          <p:val>
                                            <p:strVal val="#ppt_x"/>
                                          </p:val>
                                        </p:tav>
                                      </p:tavLst>
                                    </p:anim>
                                    <p:anim calcmode="lin" valueType="num">
                                      <p:cBhvr>
                                        <p:cTn id="16"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ppt_x</p:attrName>
                                        </p:attrNameLst>
                                      </p:cBhvr>
                                      <p:tavLst>
                                        <p:tav tm="0">
                                          <p:val>
                                            <p:strVal val="#ppt_x-.2"/>
                                          </p:val>
                                        </p:tav>
                                        <p:tav tm="100000">
                                          <p:val>
                                            <p:strVal val="#ppt_x"/>
                                          </p:val>
                                        </p:tav>
                                      </p:tavLst>
                                    </p:anim>
                                    <p:anim calcmode="lin" valueType="num">
                                      <p:cBhvr>
                                        <p:cTn id="2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a:spLocks noChangeArrowheads="1"/>
          </p:cNvSpPr>
          <p:nvPr/>
        </p:nvSpPr>
        <p:spPr bwMode="auto">
          <a:xfrm>
            <a:off x="107504" y="152400"/>
            <a:ext cx="8928992" cy="1260376"/>
          </a:xfrm>
          <a:prstGeom prst="wedgeRectCallout">
            <a:avLst>
              <a:gd name="adj1" fmla="val -14528"/>
              <a:gd name="adj2" fmla="val -33204"/>
            </a:avLst>
          </a:prstGeom>
          <a:noFill/>
          <a:ln w="9525">
            <a:solidFill>
              <a:srgbClr val="FF0000"/>
            </a:solidFill>
            <a:miter lim="800000"/>
            <a:headEnd/>
            <a:tailEnd/>
          </a:ln>
        </p:spPr>
        <p:txBody>
          <a:bodyPr/>
          <a:lstStyle/>
          <a:p>
            <a:pPr>
              <a:defRPr/>
            </a:pPr>
            <a:r>
              <a:rPr lang="tr-TR" b="1" dirty="0">
                <a:solidFill>
                  <a:srgbClr val="FF0000"/>
                </a:solidFill>
                <a:latin typeface="Arial" charset="0"/>
                <a:cs typeface="Arial" charset="0"/>
              </a:rPr>
              <a:t>KOORDİNAT DÜZLEMİNDE YANSIMA (SİMETRİ) HAREKETİ</a:t>
            </a:r>
          </a:p>
          <a:p>
            <a:pPr>
              <a:defRPr/>
            </a:pPr>
            <a:r>
              <a:rPr lang="tr-TR" sz="1600" b="1" dirty="0">
                <a:latin typeface="Arial" charset="0"/>
                <a:cs typeface="Arial" charset="0"/>
              </a:rPr>
              <a:t>	</a:t>
            </a:r>
            <a:r>
              <a:rPr lang="tr-TR" b="1" dirty="0">
                <a:latin typeface="Arial" charset="0"/>
                <a:cs typeface="Arial" charset="0"/>
              </a:rPr>
              <a:t>Doğruya göre simetri veya ayna simetrisine yansıma denir. Bir şeklin yansımasında şeklin boyutu ve biçimi değişmez. Şeklin yeri ve yönü değişir. Bir şeklin kendisi ile yansıması eşittir. Yansıma doğruya göre simetridir.</a:t>
            </a:r>
            <a:r>
              <a:rPr lang="tr-TR" dirty="0">
                <a:latin typeface="Arial" charset="0"/>
                <a:cs typeface="Arial" charset="0"/>
              </a:rPr>
              <a:t> </a:t>
            </a:r>
          </a:p>
        </p:txBody>
      </p:sp>
      <p:graphicFrame>
        <p:nvGraphicFramePr>
          <p:cNvPr id="3" name="Group 4"/>
          <p:cNvGraphicFramePr>
            <a:graphicFrameLocks noGrp="1"/>
          </p:cNvGraphicFramePr>
          <p:nvPr>
            <p:extLst>
              <p:ext uri="{D42A27DB-BD31-4B8C-83A1-F6EECF244321}">
                <p14:modId xmlns:p14="http://schemas.microsoft.com/office/powerpoint/2010/main" val="1073296340"/>
              </p:ext>
            </p:extLst>
          </p:nvPr>
        </p:nvGraphicFramePr>
        <p:xfrm>
          <a:off x="1529166" y="1676400"/>
          <a:ext cx="6085668" cy="5181600"/>
        </p:xfrm>
        <a:graphic>
          <a:graphicData uri="http://schemas.openxmlformats.org/drawingml/2006/table">
            <a:tbl>
              <a:tblPr/>
              <a:tblGrid>
                <a:gridCol w="507139"/>
                <a:gridCol w="507139"/>
                <a:gridCol w="507139"/>
                <a:gridCol w="507139"/>
                <a:gridCol w="507139"/>
                <a:gridCol w="507139"/>
                <a:gridCol w="507139"/>
                <a:gridCol w="507139"/>
                <a:gridCol w="507139"/>
                <a:gridCol w="507139"/>
                <a:gridCol w="507139"/>
                <a:gridCol w="507139"/>
              </a:tblGrid>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4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14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691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600" b="1"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cxnSp>
        <p:nvCxnSpPr>
          <p:cNvPr id="5" name="Düz Ok Bağlayıcısı 4"/>
          <p:cNvCxnSpPr>
            <a:endCxn id="3" idx="3"/>
          </p:cNvCxnSpPr>
          <p:nvPr/>
        </p:nvCxnSpPr>
        <p:spPr>
          <a:xfrm>
            <a:off x="1547664" y="4221088"/>
            <a:ext cx="6067170" cy="4611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Düz Ok Bağlayıcısı 6"/>
          <p:cNvCxnSpPr>
            <a:endCxn id="3" idx="0"/>
          </p:cNvCxnSpPr>
          <p:nvPr/>
        </p:nvCxnSpPr>
        <p:spPr>
          <a:xfrm flipH="1" flipV="1">
            <a:off x="4572000" y="1676400"/>
            <a:ext cx="9249" cy="51816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Dik Üçgen 7"/>
          <p:cNvSpPr/>
          <p:nvPr/>
        </p:nvSpPr>
        <p:spPr>
          <a:xfrm>
            <a:off x="1547664" y="2185283"/>
            <a:ext cx="1008112" cy="1071797"/>
          </a:xfrm>
          <a:prstGeom prst="r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 Üçgen 8"/>
          <p:cNvSpPr/>
          <p:nvPr/>
        </p:nvSpPr>
        <p:spPr>
          <a:xfrm rot="5400000">
            <a:off x="1547664" y="5333052"/>
            <a:ext cx="1008112" cy="1008112"/>
          </a:xfrm>
          <a:prstGeom prst="r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 Üçgen 9"/>
          <p:cNvSpPr/>
          <p:nvPr/>
        </p:nvSpPr>
        <p:spPr>
          <a:xfrm rot="16200000">
            <a:off x="6574880" y="2185282"/>
            <a:ext cx="1008112" cy="1071797"/>
          </a:xfrm>
          <a:prstGeom prst="r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Dik Üçgen 10"/>
          <p:cNvSpPr/>
          <p:nvPr/>
        </p:nvSpPr>
        <p:spPr>
          <a:xfrm rot="10800000">
            <a:off x="6606723" y="5318402"/>
            <a:ext cx="1008112" cy="1071797"/>
          </a:xfrm>
          <a:prstGeom prst="rtTriangl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a:off x="1547664" y="4437112"/>
            <a:ext cx="2952328" cy="646331"/>
          </a:xfrm>
          <a:prstGeom prst="rect">
            <a:avLst/>
          </a:prstGeom>
          <a:noFill/>
          <a:ln>
            <a:solidFill>
              <a:srgbClr val="FF0000"/>
            </a:solidFill>
          </a:ln>
        </p:spPr>
        <p:txBody>
          <a:bodyPr wrap="square" rtlCol="0">
            <a:spAutoFit/>
          </a:bodyPr>
          <a:lstStyle/>
          <a:p>
            <a:r>
              <a:rPr lang="tr-TR" b="1" dirty="0" smtClean="0">
                <a:solidFill>
                  <a:srgbClr val="FF0000"/>
                </a:solidFill>
              </a:rPr>
              <a:t>X eksenine göre yansıma da sadece y’nin işareti değişir.</a:t>
            </a:r>
            <a:endParaRPr lang="tr-TR" b="1" dirty="0">
              <a:solidFill>
                <a:srgbClr val="FF0000"/>
              </a:solidFill>
            </a:endParaRPr>
          </a:p>
        </p:txBody>
      </p:sp>
      <p:sp>
        <p:nvSpPr>
          <p:cNvPr id="13" name="Metin kutusu 12"/>
          <p:cNvSpPr txBox="1"/>
          <p:nvPr/>
        </p:nvSpPr>
        <p:spPr>
          <a:xfrm>
            <a:off x="4662506" y="3429000"/>
            <a:ext cx="2952328" cy="646331"/>
          </a:xfrm>
          <a:prstGeom prst="rect">
            <a:avLst/>
          </a:prstGeom>
          <a:noFill/>
          <a:ln>
            <a:solidFill>
              <a:srgbClr val="FF0000"/>
            </a:solidFill>
          </a:ln>
        </p:spPr>
        <p:txBody>
          <a:bodyPr wrap="square" rtlCol="0">
            <a:spAutoFit/>
          </a:bodyPr>
          <a:lstStyle/>
          <a:p>
            <a:r>
              <a:rPr lang="tr-TR" b="1" dirty="0">
                <a:solidFill>
                  <a:srgbClr val="FF0000"/>
                </a:solidFill>
              </a:rPr>
              <a:t>Y</a:t>
            </a:r>
            <a:r>
              <a:rPr lang="tr-TR" b="1" dirty="0" smtClean="0">
                <a:solidFill>
                  <a:srgbClr val="FF0000"/>
                </a:solidFill>
              </a:rPr>
              <a:t> eksenine göre yansıma da sadece </a:t>
            </a:r>
            <a:r>
              <a:rPr lang="tr-TR" b="1" dirty="0" err="1" smtClean="0">
                <a:solidFill>
                  <a:srgbClr val="FF0000"/>
                </a:solidFill>
              </a:rPr>
              <a:t>X’nin</a:t>
            </a:r>
            <a:r>
              <a:rPr lang="tr-TR" b="1" dirty="0" smtClean="0">
                <a:solidFill>
                  <a:srgbClr val="FF0000"/>
                </a:solidFill>
              </a:rPr>
              <a:t> işareti değişir.</a:t>
            </a:r>
            <a:endParaRPr lang="tr-TR" b="1" dirty="0">
              <a:solidFill>
                <a:srgbClr val="FF0000"/>
              </a:solidFill>
            </a:endParaRPr>
          </a:p>
        </p:txBody>
      </p:sp>
      <p:sp>
        <p:nvSpPr>
          <p:cNvPr id="14" name="Metin kutusu 13"/>
          <p:cNvSpPr txBox="1"/>
          <p:nvPr/>
        </p:nvSpPr>
        <p:spPr>
          <a:xfrm>
            <a:off x="4662506" y="4468615"/>
            <a:ext cx="3653909" cy="646331"/>
          </a:xfrm>
          <a:prstGeom prst="rect">
            <a:avLst/>
          </a:prstGeom>
          <a:noFill/>
          <a:ln>
            <a:solidFill>
              <a:srgbClr val="FF0000"/>
            </a:solidFill>
          </a:ln>
        </p:spPr>
        <p:txBody>
          <a:bodyPr wrap="square" rtlCol="0">
            <a:spAutoFit/>
          </a:bodyPr>
          <a:lstStyle/>
          <a:p>
            <a:r>
              <a:rPr lang="tr-TR" b="1" dirty="0" smtClean="0">
                <a:solidFill>
                  <a:srgbClr val="FF0000"/>
                </a:solidFill>
              </a:rPr>
              <a:t>Orijine göre yansıma da hem </a:t>
            </a:r>
            <a:r>
              <a:rPr lang="tr-TR" b="1" dirty="0" err="1" smtClean="0">
                <a:solidFill>
                  <a:srgbClr val="FF0000"/>
                </a:solidFill>
              </a:rPr>
              <a:t>X’in</a:t>
            </a:r>
            <a:r>
              <a:rPr lang="tr-TR" b="1" dirty="0" smtClean="0">
                <a:solidFill>
                  <a:srgbClr val="FF0000"/>
                </a:solidFill>
              </a:rPr>
              <a:t> işareti  hem de Y’nin işareti değişir.</a:t>
            </a:r>
            <a:endParaRPr lang="tr-TR" b="1" dirty="0">
              <a:solidFill>
                <a:srgbClr val="FF0000"/>
              </a:solidFill>
            </a:endParaRPr>
          </a:p>
        </p:txBody>
      </p:sp>
    </p:spTree>
    <p:extLst>
      <p:ext uri="{BB962C8B-B14F-4D97-AF65-F5344CB8AC3E}">
        <p14:creationId xmlns:p14="http://schemas.microsoft.com/office/powerpoint/2010/main" val="178049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1000"/>
                                        <p:tgtEl>
                                          <p:spTgt spid="11"/>
                                        </p:tgtEl>
                                      </p:cBhvr>
                                    </p:animEffect>
                                    <p:anim calcmode="lin" valueType="num">
                                      <p:cBhvr>
                                        <p:cTn id="78" dur="1000" fill="hold"/>
                                        <p:tgtEl>
                                          <p:spTgt spid="11"/>
                                        </p:tgtEl>
                                        <p:attrNameLst>
                                          <p:attrName>ppt_x</p:attrName>
                                        </p:attrNameLst>
                                      </p:cBhvr>
                                      <p:tavLst>
                                        <p:tav tm="0">
                                          <p:val>
                                            <p:strVal val="#ppt_x"/>
                                          </p:val>
                                        </p:tav>
                                        <p:tav tm="100000">
                                          <p:val>
                                            <p:strVal val="#ppt_x"/>
                                          </p:val>
                                        </p:tav>
                                      </p:tavLst>
                                    </p:anim>
                                    <p:anim calcmode="lin" valueType="num">
                                      <p:cBhvr>
                                        <p:cTn id="7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a:off x="107504" y="116632"/>
            <a:ext cx="8928992" cy="1656184"/>
          </a:xfrm>
          <a:prstGeom prst="wedgeRectCallout">
            <a:avLst>
              <a:gd name="adj1" fmla="val -14949"/>
              <a:gd name="adj2" fmla="val 18750"/>
            </a:avLst>
          </a:prstGeom>
          <a:solidFill>
            <a:srgbClr val="FFFF00"/>
          </a:solidFill>
          <a:ln w="9525">
            <a:solidFill>
              <a:schemeClr val="tx1"/>
            </a:solidFill>
            <a:miter lim="800000"/>
            <a:headEnd/>
            <a:tailEnd/>
          </a:ln>
        </p:spPr>
        <p:txBody>
          <a:bodyPr/>
          <a:lstStyle/>
          <a:p>
            <a:r>
              <a:rPr lang="tr-TR" sz="2000" b="1" dirty="0">
                <a:solidFill>
                  <a:srgbClr val="FF0000"/>
                </a:solidFill>
              </a:rPr>
              <a:t>1) X  EKSENİNE GÖRE YANSIMA (SİMETRİ) HAREKETİ:</a:t>
            </a:r>
          </a:p>
          <a:p>
            <a:r>
              <a:rPr lang="tr-TR" sz="2000" b="1" dirty="0"/>
              <a:t>	Koordinat düzleminde (sisteminde)bir geometrik şekil; X eksenine göre yansıtıldığında şekil üzerindeki herhangi bir A(X;Y) noktasının görüntüsü A’(X;-Y) olur. Kısaca bir noktanın X eksenine göre yansımasını almak için sadece Y ordinatının işareti değişir.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5" y="2114550"/>
            <a:ext cx="8928992" cy="1767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981092" y="3328865"/>
            <a:ext cx="1790707"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76" y="4437112"/>
            <a:ext cx="8944650" cy="1762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6478082" y="5627617"/>
            <a:ext cx="1790707"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173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fade">
                                      <p:cBhvr>
                                        <p:cTn id="28" dur="1000"/>
                                        <p:tgtEl>
                                          <p:spTgt spid="1027"/>
                                        </p:tgtEl>
                                      </p:cBhvr>
                                    </p:animEffect>
                                    <p:anim calcmode="lin" valueType="num">
                                      <p:cBhvr>
                                        <p:cTn id="29" dur="1000" fill="hold"/>
                                        <p:tgtEl>
                                          <p:spTgt spid="1027"/>
                                        </p:tgtEl>
                                        <p:attrNameLst>
                                          <p:attrName>ppt_x</p:attrName>
                                        </p:attrNameLst>
                                      </p:cBhvr>
                                      <p:tavLst>
                                        <p:tav tm="0">
                                          <p:val>
                                            <p:strVal val="#ppt_x"/>
                                          </p:val>
                                        </p:tav>
                                        <p:tav tm="100000">
                                          <p:val>
                                            <p:strVal val="#ppt_x"/>
                                          </p:val>
                                        </p:tav>
                                      </p:tavLst>
                                    </p:anim>
                                    <p:anim calcmode="lin" valueType="num">
                                      <p:cBhvr>
                                        <p:cTn id="30"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TotalTime>
  <Words>816</Words>
  <Application>Microsoft Office PowerPoint</Application>
  <PresentationFormat>Ekran Gösterisi (4:3)</PresentationFormat>
  <Paragraphs>138</Paragraphs>
  <Slides>34</Slides>
  <Notes>0</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35</cp:revision>
  <dcterms:created xsi:type="dcterms:W3CDTF">2013-03-09T17:33:49Z</dcterms:created>
  <dcterms:modified xsi:type="dcterms:W3CDTF">2013-03-10T10:10:12Z</dcterms:modified>
</cp:coreProperties>
</file>